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6"/>
  </p:sldMasterIdLst>
  <p:notesMasterIdLst>
    <p:notesMasterId r:id="rId26"/>
  </p:notesMasterIdLst>
  <p:sldIdLst>
    <p:sldId id="256" r:id="rId7"/>
    <p:sldId id="315" r:id="rId8"/>
    <p:sldId id="322" r:id="rId9"/>
    <p:sldId id="323" r:id="rId10"/>
    <p:sldId id="312" r:id="rId11"/>
    <p:sldId id="300" r:id="rId12"/>
    <p:sldId id="310" r:id="rId13"/>
    <p:sldId id="319" r:id="rId14"/>
    <p:sldId id="317" r:id="rId15"/>
    <p:sldId id="313" r:id="rId16"/>
    <p:sldId id="321" r:id="rId17"/>
    <p:sldId id="318" r:id="rId18"/>
    <p:sldId id="304" r:id="rId19"/>
    <p:sldId id="320" r:id="rId20"/>
    <p:sldId id="316" r:id="rId21"/>
    <p:sldId id="314" r:id="rId22"/>
    <p:sldId id="307" r:id="rId23"/>
    <p:sldId id="308" r:id="rId24"/>
    <p:sldId id="303" r:id="rId25"/>
  </p:sldIdLst>
  <p:sldSz cx="12192000" cy="6858000"/>
  <p:notesSz cx="6858000" cy="9144000"/>
  <p:embeddedFontLst>
    <p:embeddedFont>
      <p:font typeface="Encode Sans" panose="020B0604020202020204" charset="0"/>
      <p:regular r:id="rId27"/>
      <p:bold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12">
          <p15:clr>
            <a:srgbClr val="A4A3A4"/>
          </p15:clr>
        </p15:guide>
        <p15:guide id="4" orient="horz" pos="4032" userDrawn="1">
          <p15:clr>
            <a:srgbClr val="A4A3A4"/>
          </p15:clr>
        </p15:guide>
        <p15:guide id="5" pos="384">
          <p15:clr>
            <a:srgbClr val="A4A3A4"/>
          </p15:clr>
        </p15:guide>
        <p15:guide id="6" pos="7287">
          <p15:clr>
            <a:srgbClr val="A4A3A4"/>
          </p15:clr>
        </p15:guide>
        <p15:guide id="7" pos="2112" userDrawn="1">
          <p15:clr>
            <a:srgbClr val="A4A3A4"/>
          </p15:clr>
        </p15:guide>
        <p15:guide id="8" pos="5568" userDrawn="1">
          <p15:clr>
            <a:srgbClr val="A4A3A4"/>
          </p15:clr>
        </p15:guide>
        <p15:guide id="9" pos="5280" userDrawn="1">
          <p15:clr>
            <a:srgbClr val="A4A3A4"/>
          </p15:clr>
        </p15:guide>
        <p15:guide id="10" pos="2424" userDrawn="1">
          <p15:clr>
            <a:srgbClr val="A4A3A4"/>
          </p15:clr>
        </p15:guide>
        <p15:guide id="11" pos="45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5E9B01-C4EF-E6C4-C60F-D5CDF8E587D6}" name="Sophie Balogh" initials="SB" userId="S::sbalogh@coach.ca::9e47ac64-74d2-4af6-8682-fc5d7c6d1cb1" providerId="AD"/>
  <p188:author id="{CB74B708-6733-BF04-799E-6368171EBC42}" name="Sarah Min" initials="SM" userId="S::smin@coach.ca::e447cab2-5975-49e0-bcff-745e20af5990" providerId="AD"/>
  <p188:author id="{1989F00C-932C-92A6-535A-B9FBDD1F8299}" name="Marie-Pier Charest" initials="MC" userId="S::mpcharest@coach.ca::9dc2dfa0-c1a0-4f0f-b1b9-3c95e6203248" providerId="AD"/>
  <p188:author id="{96491032-137F-086E-9252-03739156E73F}" name="Yolande Usher" initials="YU" userId="S::yusher@coach.ca::089e0c7f-9730-4fcd-872d-d684be3329e2" providerId="AD"/>
  <p188:author id="{29AF5B33-6FFC-D7EE-794A-908D2100AE5A}" name="Cattoval, Diego (ESA)" initials="DC" userId="S::Diego.Cattoval@fao.org::88389f3d-77d4-40d9-a0af-0323c47648a9" providerId="AD"/>
  <p188:author id="{AA0F3C9A-0FB3-83AA-67EA-63463D1ABAAF}" name="Peter Niedre" initials="PN" userId="S::pniedre@coach.ca::8d57f6f2-e0aa-49fc-9215-75d9e72ee9a4" providerId="AD"/>
  <p188:author id="{BB3323DB-EFB1-7EAE-E817-2461CB46BA28}" name="Marie-Eve Mailhot" initials="MM" userId="S::marie-eve@stevenson.ca::2c7c7226-82d4-47af-8f36-c0a98a7f20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35B"/>
    <a:srgbClr val="D32027"/>
    <a:srgbClr val="3DABE3"/>
    <a:srgbClr val="B6D553"/>
    <a:srgbClr val="FFCC4C"/>
    <a:srgbClr val="D9D9D9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04ED33-4219-4AA6-8365-4E680CB8D1FF}" v="11" dt="2025-10-31T19:48:40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orient="horz" pos="312"/>
        <p:guide orient="horz" pos="4032"/>
        <p:guide pos="384"/>
        <p:guide pos="7287"/>
        <p:guide pos="2112"/>
        <p:guide pos="5568"/>
        <p:guide pos="5280"/>
        <p:guide pos="2424"/>
        <p:guide pos="45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Balogh" userId="9e47ac64-74d2-4af6-8682-fc5d7c6d1cb1" providerId="ADAL" clId="{12EC0E5B-8180-486F-983F-4AAB5E6F51C2}"/>
    <pc:docChg chg="custSel modSld">
      <pc:chgData name="Sophie Balogh" userId="9e47ac64-74d2-4af6-8682-fc5d7c6d1cb1" providerId="ADAL" clId="{12EC0E5B-8180-486F-983F-4AAB5E6F51C2}" dt="2025-10-30T18:03:50.364" v="274" actId="20577"/>
      <pc:docMkLst>
        <pc:docMk/>
      </pc:docMkLst>
      <pc:sldChg chg="delSp mod">
        <pc:chgData name="Sophie Balogh" userId="9e47ac64-74d2-4af6-8682-fc5d7c6d1cb1" providerId="ADAL" clId="{12EC0E5B-8180-486F-983F-4AAB5E6F51C2}" dt="2025-10-30T17:46:26.713" v="18" actId="478"/>
        <pc:sldMkLst>
          <pc:docMk/>
          <pc:sldMk cId="2675054761" sldId="300"/>
        </pc:sldMkLst>
        <pc:spChg chg="del">
          <ac:chgData name="Sophie Balogh" userId="9e47ac64-74d2-4af6-8682-fc5d7c6d1cb1" providerId="ADAL" clId="{12EC0E5B-8180-486F-983F-4AAB5E6F51C2}" dt="2025-10-30T17:46:26.713" v="18" actId="478"/>
          <ac:spMkLst>
            <pc:docMk/>
            <pc:sldMk cId="2675054761" sldId="300"/>
            <ac:spMk id="40" creationId="{58B8AF22-601F-E17A-1E74-FBEA31707DA3}"/>
          </ac:spMkLst>
        </pc:spChg>
        <pc:grpChg chg="del">
          <ac:chgData name="Sophie Balogh" userId="9e47ac64-74d2-4af6-8682-fc5d7c6d1cb1" providerId="ADAL" clId="{12EC0E5B-8180-486F-983F-4AAB5E6F51C2}" dt="2025-10-30T17:46:26.713" v="18" actId="478"/>
          <ac:grpSpMkLst>
            <pc:docMk/>
            <pc:sldMk cId="2675054761" sldId="300"/>
            <ac:grpSpMk id="36" creationId="{63B01532-765E-B89D-BE9F-BCE91B7288B6}"/>
          </ac:grpSpMkLst>
        </pc:grpChg>
      </pc:sldChg>
      <pc:sldChg chg="modSp mod">
        <pc:chgData name="Sophie Balogh" userId="9e47ac64-74d2-4af6-8682-fc5d7c6d1cb1" providerId="ADAL" clId="{12EC0E5B-8180-486F-983F-4AAB5E6F51C2}" dt="2025-10-30T17:47:24.921" v="20" actId="167"/>
        <pc:sldMkLst>
          <pc:docMk/>
          <pc:sldMk cId="3648971756" sldId="318"/>
        </pc:sldMkLst>
        <pc:grpChg chg="ord">
          <ac:chgData name="Sophie Balogh" userId="9e47ac64-74d2-4af6-8682-fc5d7c6d1cb1" providerId="ADAL" clId="{12EC0E5B-8180-486F-983F-4AAB5E6F51C2}" dt="2025-10-30T17:47:24.921" v="20" actId="167"/>
          <ac:grpSpMkLst>
            <pc:docMk/>
            <pc:sldMk cId="3648971756" sldId="318"/>
            <ac:grpSpMk id="56" creationId="{ECF0EB2C-48AB-6511-5E58-F6FCACEFBBD4}"/>
          </ac:grpSpMkLst>
        </pc:grpChg>
      </pc:sldChg>
      <pc:sldChg chg="delSp mod">
        <pc:chgData name="Sophie Balogh" userId="9e47ac64-74d2-4af6-8682-fc5d7c6d1cb1" providerId="ADAL" clId="{12EC0E5B-8180-486F-983F-4AAB5E6F51C2}" dt="2025-10-30T17:46:42.612" v="19" actId="478"/>
        <pc:sldMkLst>
          <pc:docMk/>
          <pc:sldMk cId="3034777432" sldId="319"/>
        </pc:sldMkLst>
        <pc:spChg chg="del">
          <ac:chgData name="Sophie Balogh" userId="9e47ac64-74d2-4af6-8682-fc5d7c6d1cb1" providerId="ADAL" clId="{12EC0E5B-8180-486F-983F-4AAB5E6F51C2}" dt="2025-10-30T17:46:42.612" v="19" actId="478"/>
          <ac:spMkLst>
            <pc:docMk/>
            <pc:sldMk cId="3034777432" sldId="319"/>
            <ac:spMk id="40" creationId="{10CF1130-F690-B577-A56F-9E53B21658F8}"/>
          </ac:spMkLst>
        </pc:spChg>
      </pc:sldChg>
      <pc:sldChg chg="modSp mod">
        <pc:chgData name="Sophie Balogh" userId="9e47ac64-74d2-4af6-8682-fc5d7c6d1cb1" providerId="ADAL" clId="{12EC0E5B-8180-486F-983F-4AAB5E6F51C2}" dt="2025-10-30T18:02:32.621" v="260" actId="20577"/>
        <pc:sldMkLst>
          <pc:docMk/>
          <pc:sldMk cId="877086936" sldId="320"/>
        </pc:sldMkLst>
        <pc:spChg chg="mod">
          <ac:chgData name="Sophie Balogh" userId="9e47ac64-74d2-4af6-8682-fc5d7c6d1cb1" providerId="ADAL" clId="{12EC0E5B-8180-486F-983F-4AAB5E6F51C2}" dt="2025-10-30T17:59:48.117" v="69"/>
          <ac:spMkLst>
            <pc:docMk/>
            <pc:sldMk cId="877086936" sldId="320"/>
            <ac:spMk id="5" creationId="{FF89D914-4C82-1324-0D86-07358DAD622D}"/>
          </ac:spMkLst>
        </pc:spChg>
        <pc:spChg chg="mod">
          <ac:chgData name="Sophie Balogh" userId="9e47ac64-74d2-4af6-8682-fc5d7c6d1cb1" providerId="ADAL" clId="{12EC0E5B-8180-486F-983F-4AAB5E6F51C2}" dt="2025-10-30T17:59:48.117" v="69"/>
          <ac:spMkLst>
            <pc:docMk/>
            <pc:sldMk cId="877086936" sldId="320"/>
            <ac:spMk id="6" creationId="{DEFBA5E5-EBBC-460F-FB5E-A2FB0DEEE3C2}"/>
          </ac:spMkLst>
        </pc:spChg>
        <pc:spChg chg="mod">
          <ac:chgData name="Sophie Balogh" userId="9e47ac64-74d2-4af6-8682-fc5d7c6d1cb1" providerId="ADAL" clId="{12EC0E5B-8180-486F-983F-4AAB5E6F51C2}" dt="2025-10-30T18:01:32.610" v="227" actId="20577"/>
          <ac:spMkLst>
            <pc:docMk/>
            <pc:sldMk cId="877086936" sldId="320"/>
            <ac:spMk id="7" creationId="{1C08A5C3-9472-6614-C6CD-973D52AC0367}"/>
          </ac:spMkLst>
        </pc:spChg>
        <pc:spChg chg="mod">
          <ac:chgData name="Sophie Balogh" userId="9e47ac64-74d2-4af6-8682-fc5d7c6d1cb1" providerId="ADAL" clId="{12EC0E5B-8180-486F-983F-4AAB5E6F51C2}" dt="2025-10-30T18:02:10.323" v="258" actId="20577"/>
          <ac:spMkLst>
            <pc:docMk/>
            <pc:sldMk cId="877086936" sldId="320"/>
            <ac:spMk id="19" creationId="{812E2100-C49F-E076-7430-230E3516F920}"/>
          </ac:spMkLst>
        </pc:spChg>
        <pc:spChg chg="mod">
          <ac:chgData name="Sophie Balogh" userId="9e47ac64-74d2-4af6-8682-fc5d7c6d1cb1" providerId="ADAL" clId="{12EC0E5B-8180-486F-983F-4AAB5E6F51C2}" dt="2025-10-30T18:02:32.621" v="260" actId="20577"/>
          <ac:spMkLst>
            <pc:docMk/>
            <pc:sldMk cId="877086936" sldId="320"/>
            <ac:spMk id="44" creationId="{6AD45B15-6BF3-F564-5809-0DB3872F9865}"/>
          </ac:spMkLst>
        </pc:spChg>
        <pc:spChg chg="mod">
          <ac:chgData name="Sophie Balogh" userId="9e47ac64-74d2-4af6-8682-fc5d7c6d1cb1" providerId="ADAL" clId="{12EC0E5B-8180-486F-983F-4AAB5E6F51C2}" dt="2025-10-30T18:00:34.421" v="138" actId="20577"/>
          <ac:spMkLst>
            <pc:docMk/>
            <pc:sldMk cId="877086936" sldId="320"/>
            <ac:spMk id="52" creationId="{6FA9A3C3-E0F5-45C2-6204-6BDDB9EC54DA}"/>
          </ac:spMkLst>
        </pc:spChg>
        <pc:grpChg chg="mod">
          <ac:chgData name="Sophie Balogh" userId="9e47ac64-74d2-4af6-8682-fc5d7c6d1cb1" providerId="ADAL" clId="{12EC0E5B-8180-486F-983F-4AAB5E6F51C2}" dt="2025-10-30T17:59:48.117" v="69"/>
          <ac:grpSpMkLst>
            <pc:docMk/>
            <pc:sldMk cId="877086936" sldId="320"/>
            <ac:grpSpMk id="11" creationId="{7247AC59-8AB4-E07A-70C0-8F9340017EBC}"/>
          </ac:grpSpMkLst>
        </pc:grpChg>
      </pc:sldChg>
      <pc:sldChg chg="modSp mod">
        <pc:chgData name="Sophie Balogh" userId="9e47ac64-74d2-4af6-8682-fc5d7c6d1cb1" providerId="ADAL" clId="{12EC0E5B-8180-486F-983F-4AAB5E6F51C2}" dt="2025-10-30T18:03:26.309" v="267" actId="20577"/>
        <pc:sldMkLst>
          <pc:docMk/>
          <pc:sldMk cId="2744245457" sldId="322"/>
        </pc:sldMkLst>
        <pc:spChg chg="mod">
          <ac:chgData name="Sophie Balogh" userId="9e47ac64-74d2-4af6-8682-fc5d7c6d1cb1" providerId="ADAL" clId="{12EC0E5B-8180-486F-983F-4AAB5E6F51C2}" dt="2025-10-30T18:03:26.309" v="267" actId="20577"/>
          <ac:spMkLst>
            <pc:docMk/>
            <pc:sldMk cId="2744245457" sldId="322"/>
            <ac:spMk id="15" creationId="{1B41B98C-5C17-F0AB-59A1-7393DAB7BC98}"/>
          </ac:spMkLst>
        </pc:spChg>
      </pc:sldChg>
      <pc:sldChg chg="modSp mod">
        <pc:chgData name="Sophie Balogh" userId="9e47ac64-74d2-4af6-8682-fc5d7c6d1cb1" providerId="ADAL" clId="{12EC0E5B-8180-486F-983F-4AAB5E6F51C2}" dt="2025-10-30T18:03:50.364" v="274" actId="20577"/>
        <pc:sldMkLst>
          <pc:docMk/>
          <pc:sldMk cId="1172163105" sldId="323"/>
        </pc:sldMkLst>
        <pc:spChg chg="mod">
          <ac:chgData name="Sophie Balogh" userId="9e47ac64-74d2-4af6-8682-fc5d7c6d1cb1" providerId="ADAL" clId="{12EC0E5B-8180-486F-983F-4AAB5E6F51C2}" dt="2025-10-30T18:03:50.364" v="274" actId="20577"/>
          <ac:spMkLst>
            <pc:docMk/>
            <pc:sldMk cId="1172163105" sldId="323"/>
            <ac:spMk id="15" creationId="{F4972DAF-485C-0832-063A-AFAF164D1B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E2240-F969-F249-A475-59D1A9E2D23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B010C-999B-874C-B2C3-76C93B00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9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010C-999B-874C-B2C3-76C93B00F9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1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62198" y="1801733"/>
            <a:ext cx="5216540" cy="3039993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7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0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811658" y="2626729"/>
            <a:ext cx="1770742" cy="2172108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040916" y="2626729"/>
            <a:ext cx="1770742" cy="2172108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70174" y="2626729"/>
            <a:ext cx="1770742" cy="2172108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53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1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65255" y="1551520"/>
            <a:ext cx="4714329" cy="4811179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312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2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80573" y="3672114"/>
            <a:ext cx="2046514" cy="19304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27086" y="3672114"/>
            <a:ext cx="2191657" cy="19304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18743" y="3672114"/>
            <a:ext cx="2191657" cy="19304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010400" y="3672114"/>
            <a:ext cx="2191657" cy="19304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02058" y="3672114"/>
            <a:ext cx="2191657" cy="19304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0469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3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923314" y="1"/>
            <a:ext cx="5268686" cy="4746172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609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4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354284" y="3428999"/>
            <a:ext cx="2235201" cy="2748643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50742" y="3428999"/>
            <a:ext cx="2235201" cy="2748643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347199" y="3428999"/>
            <a:ext cx="2235201" cy="2748643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4217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5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45884" y="1175657"/>
            <a:ext cx="4506687" cy="5085443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2173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6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21715" y="0"/>
            <a:ext cx="5370286" cy="68580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6816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7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59999" y="0"/>
            <a:ext cx="2032001" cy="4223657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42513" y="0"/>
            <a:ext cx="2032001" cy="4223657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9541" y="0"/>
            <a:ext cx="2032001" cy="4223657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3889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8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593157" y="2736262"/>
            <a:ext cx="1801257" cy="3363538"/>
          </a:xfrm>
          <a:prstGeom prst="roundRect">
            <a:avLst>
              <a:gd name="adj" fmla="val 5739"/>
            </a:avLst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55542" y="2736262"/>
            <a:ext cx="1801257" cy="3363538"/>
          </a:xfrm>
          <a:prstGeom prst="roundRect">
            <a:avLst>
              <a:gd name="adj" fmla="val 5739"/>
            </a:avLst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145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9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29464" y="2376487"/>
            <a:ext cx="4183062" cy="2276475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68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2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0" y="3524250"/>
            <a:ext cx="6096000" cy="333375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0548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0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3720" y="2335911"/>
            <a:ext cx="4019566" cy="2276475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45121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1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1" y="495300"/>
            <a:ext cx="10972800" cy="29337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4979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2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31200" y="0"/>
            <a:ext cx="3860800" cy="6857999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553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3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" y="3213556"/>
            <a:ext cx="10972800" cy="3149144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53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4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" y="3790950"/>
            <a:ext cx="5314950" cy="257175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541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5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" y="1449421"/>
            <a:ext cx="2503250" cy="4913279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874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6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406646" y="1790319"/>
            <a:ext cx="2175753" cy="4100125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407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7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32073" y="3898900"/>
            <a:ext cx="2211827" cy="24638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45673" y="3898900"/>
            <a:ext cx="2211827" cy="24638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544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8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2656114" cy="3429000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9">
    <p:bg>
      <p:bgPr>
        <a:solidFill>
          <a:srgbClr val="017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792686" y="1273018"/>
            <a:ext cx="4789714" cy="5089681"/>
          </a:xfrm>
          <a:prstGeom prst="rect">
            <a:avLst/>
          </a:prstGeom>
          <a:pattFill prst="smCheck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361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coach.ca/fr/propos/nos-partenaires/infos-de-contact-des-rptfe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coach.ca/fr/propos/nos-partenaires/infos-de-contact-des-rptf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coach.ca/fr/propos/nos-partenaires/infos-de-contact-des-rptfe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coach.ca/fr/propos/nos-partenaires/infos-de-contact-des-rptfe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coach.ca/fr/propos/nos-partenaires/infos-de-contact-des-rptfe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oach.ca/fr/propos/nos-partenaires/infos-de-contact-des-rptf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oach.ca/fr/propos/nos-partenaires/infos-de-contact-des-rptf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ach.ca/fr/propos/nos-partenaires/infos-de-contact-des-rptf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oach.ca/fr/propos/nos-partenaires/infos-de-contact-des-rptf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hyperlink" Target="https://coach.ca/fr/propos/nos-partenaires/infos-de-contact-des-rptf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958716-7C8B-8041-05A1-A5947AEDA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r="15971"/>
          <a:stretch>
            <a:fillRect/>
          </a:stretch>
        </p:blipFill>
        <p:spPr>
          <a:xfrm>
            <a:off x="0" y="0"/>
            <a:ext cx="6096000" cy="6842232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AF4FF0BE-5602-BF03-72AA-734668A1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066" y="3117942"/>
            <a:ext cx="4514334" cy="1490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4800" b="1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Cheminements d’entraîneur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9CD1C-3249-3DF3-BA2D-3641CE96D67F}"/>
              </a:ext>
            </a:extLst>
          </p:cNvPr>
          <p:cNvSpPr/>
          <p:nvPr/>
        </p:nvSpPr>
        <p:spPr>
          <a:xfrm>
            <a:off x="8674100" y="4715602"/>
            <a:ext cx="2908300" cy="320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>
                <a:solidFill>
                  <a:srgbClr val="48535B"/>
                </a:solidFill>
                <a:latin typeface="Encode Sans" pitchFamily="2" charset="77"/>
                <a:ea typeface="Inter" panose="020B0502030000000004" pitchFamily="34" charset="0"/>
                <a:cs typeface="Assistant" pitchFamily="2" charset="-79"/>
              </a:rPr>
              <a:t>Modèle</a:t>
            </a:r>
          </a:p>
        </p:txBody>
      </p:sp>
      <p:pic>
        <p:nvPicPr>
          <p:cNvPr id="3" name="Picture 2" descr="A logo with text overlay&#10;&#10;AI-generated content may be incorrect.">
            <a:extLst>
              <a:ext uri="{FF2B5EF4-FFF2-40B4-BE49-F238E27FC236}">
                <a16:creationId xmlns:a16="http://schemas.microsoft.com/office/drawing/2014/main" id="{CF4788FA-4D34-C542-F0AB-071B8D4C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897" y="409575"/>
            <a:ext cx="2543503" cy="1119694"/>
          </a:xfrm>
          <a:prstGeom prst="rect">
            <a:avLst/>
          </a:prstGeom>
        </p:spPr>
      </p:pic>
      <p:pic>
        <p:nvPicPr>
          <p:cNvPr id="6" name="Picture 5" descr="A logo with a flame&#10;&#10;AI-generated content may be incorrect.">
            <a:extLst>
              <a:ext uri="{FF2B5EF4-FFF2-40B4-BE49-F238E27FC236}">
                <a16:creationId xmlns:a16="http://schemas.microsoft.com/office/drawing/2014/main" id="{D07A579F-8C14-D74B-A0D9-9AB5615B7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b="31067"/>
          <a:stretch>
            <a:fillRect/>
          </a:stretch>
        </p:blipFill>
        <p:spPr>
          <a:xfrm>
            <a:off x="1" y="638170"/>
            <a:ext cx="1781616" cy="62198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29D059-6D36-9A21-16AF-FDC62EE3B7E1}"/>
              </a:ext>
            </a:extLst>
          </p:cNvPr>
          <p:cNvGrpSpPr/>
          <p:nvPr/>
        </p:nvGrpSpPr>
        <p:grpSpPr>
          <a:xfrm>
            <a:off x="-3572" y="0"/>
            <a:ext cx="12199144" cy="6882354"/>
            <a:chOff x="0" y="0"/>
            <a:chExt cx="12199144" cy="68823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13C429-BE14-D979-02EA-8FA5E693845C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4D43DA-EE13-E36E-D19D-93665DB96321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958716-7C8B-8041-05A1-A5947AEDA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r="18256"/>
          <a:stretch>
            <a:fillRect/>
          </a:stretch>
        </p:blipFill>
        <p:spPr>
          <a:xfrm>
            <a:off x="0" y="0"/>
            <a:ext cx="6096000" cy="6842232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AF4FF0BE-5602-BF03-72AA-734668A1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2998739"/>
            <a:ext cx="3606799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4800" b="1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Compétition</a:t>
            </a:r>
          </a:p>
        </p:txBody>
      </p:sp>
      <p:pic>
        <p:nvPicPr>
          <p:cNvPr id="6" name="Picture 5" descr="A logo with a flame&#10;&#10;AI-generated content may be incorrect.">
            <a:extLst>
              <a:ext uri="{FF2B5EF4-FFF2-40B4-BE49-F238E27FC236}">
                <a16:creationId xmlns:a16="http://schemas.microsoft.com/office/drawing/2014/main" id="{D07A579F-8C14-D74B-A0D9-9AB5615B7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b="31067"/>
          <a:stretch>
            <a:fillRect/>
          </a:stretch>
        </p:blipFill>
        <p:spPr>
          <a:xfrm>
            <a:off x="1" y="638170"/>
            <a:ext cx="1781616" cy="62198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29D059-6D36-9A21-16AF-FDC62EE3B7E1}"/>
              </a:ext>
            </a:extLst>
          </p:cNvPr>
          <p:cNvGrpSpPr/>
          <p:nvPr/>
        </p:nvGrpSpPr>
        <p:grpSpPr>
          <a:xfrm>
            <a:off x="-3572" y="0"/>
            <a:ext cx="12199144" cy="6882354"/>
            <a:chOff x="0" y="0"/>
            <a:chExt cx="12199144" cy="6882354"/>
          </a:xfrm>
          <a:solidFill>
            <a:srgbClr val="3DABE3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13C429-BE14-D979-02EA-8FA5E693845C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4D43DA-EE13-E36E-D19D-93665DB96321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602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2BDD0D-BE1D-EFB0-3992-8B53B46E0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BC217CB-58D3-B421-DDA0-32B62DD40FB8}"/>
              </a:ext>
            </a:extLst>
          </p:cNvPr>
          <p:cNvGrpSpPr/>
          <p:nvPr/>
        </p:nvGrpSpPr>
        <p:grpSpPr>
          <a:xfrm>
            <a:off x="3695309" y="3941064"/>
            <a:ext cx="7872804" cy="2386584"/>
            <a:chOff x="3695309" y="3941064"/>
            <a:chExt cx="7872804" cy="2386584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756810D-FF1E-337A-6C61-49E2054075F5}"/>
                </a:ext>
              </a:extLst>
            </p:cNvPr>
            <p:cNvSpPr/>
            <p:nvPr/>
          </p:nvSpPr>
          <p:spPr>
            <a:xfrm>
              <a:off x="3695309" y="3941064"/>
              <a:ext cx="7872804" cy="2386584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A047FA1C-D17D-BC9C-57C5-0606B613F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483861"/>
              <a:ext cx="1478149" cy="650707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A5852F-7BF6-65DE-8103-571D389C7CB2}"/>
                </a:ext>
              </a:extLst>
            </p:cNvPr>
            <p:cNvSpPr/>
            <p:nvPr/>
          </p:nvSpPr>
          <p:spPr>
            <a:xfrm>
              <a:off x="4004753" y="4141369"/>
              <a:ext cx="1962414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Maintien de la certification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20 points de perfectionnement professionnel tous les 20 ans.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5CDDAB-A7E4-34DC-DB8C-07C0B877BA22}"/>
                </a:ext>
              </a:extLst>
            </p:cNvPr>
            <p:cNvSpPr/>
            <p:nvPr/>
          </p:nvSpPr>
          <p:spPr>
            <a:xfrm>
              <a:off x="9027643" y="4017091"/>
              <a:ext cx="2356102" cy="9541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Modules multisports offerts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Plan d’action d’urgence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Habiletés mentales de base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Nutrition sportive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Planification d’une séance d’entraînement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Enseignement et apprentissage PNCE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8D16B2-4203-E2CC-2AAE-9826963B9B3F}"/>
                </a:ext>
              </a:extLst>
            </p:cNvPr>
            <p:cNvSpPr/>
            <p:nvPr/>
          </p:nvSpPr>
          <p:spPr>
            <a:xfrm>
              <a:off x="6747939" y="4141369"/>
              <a:ext cx="1850127" cy="187743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Pour vous inscrire :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vers l’inscription à une formation propre au sport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&lt;InsérerONS&gt;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&lt;InsérerOPTS&gt;</a:t>
              </a:r>
            </a:p>
            <a:p>
              <a:endParaRPr lang="en-US" sz="100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vers l’inscription à une formation multisports</a:t>
              </a:r>
            </a:p>
            <a:p>
              <a:r>
                <a:rPr lang="fr-CA" sz="1000" u="sng">
                  <a:solidFill>
                    <a:srgbClr val="D32027"/>
                  </a:solidFill>
                  <a:latin typeface="Encode Sans" pitchFamily="2" charset="77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RPTFE</a:t>
              </a:r>
            </a:p>
            <a:p>
              <a:endParaRPr lang="en-US" sz="100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Inscription à l’évaluation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pour l’inscription</a:t>
              </a:r>
            </a:p>
          </p:txBody>
        </p:sp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B0A0F0ED-5D1F-B04C-B919-8DBC7C2C3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5E86F47-191F-F172-C423-4F5C0577193D}"/>
              </a:ext>
            </a:extLst>
          </p:cNvPr>
          <p:cNvGrpSpPr/>
          <p:nvPr/>
        </p:nvGrpSpPr>
        <p:grpSpPr>
          <a:xfrm>
            <a:off x="0" y="0"/>
            <a:ext cx="3352800" cy="6858495"/>
            <a:chOff x="0" y="0"/>
            <a:chExt cx="3352800" cy="68584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98EAEF-80F6-B6F4-E342-152DDABBC748}"/>
                </a:ext>
              </a:extLst>
            </p:cNvPr>
            <p:cNvSpPr/>
            <p:nvPr/>
          </p:nvSpPr>
          <p:spPr>
            <a:xfrm flipH="1">
              <a:off x="0" y="0"/>
              <a:ext cx="3352800" cy="6858495"/>
            </a:xfrm>
            <a:prstGeom prst="rect">
              <a:avLst/>
            </a:prstGeom>
            <a:solidFill>
              <a:srgbClr val="3DAB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2F271BD8-BF03-65DE-1C68-B8D1E32D7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951" y="469169"/>
              <a:ext cx="231740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Compétition – Introduction PNCE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6E2D5D-4D0C-63FE-BE1B-603DA2710962}"/>
                </a:ext>
              </a:extLst>
            </p:cNvPr>
            <p:cNvSpPr/>
            <p:nvPr/>
          </p:nvSpPr>
          <p:spPr>
            <a:xfrm>
              <a:off x="609600" y="3435207"/>
              <a:ext cx="1850796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latin typeface="Encode Sans" pitchFamily="2" charset="77"/>
                </a:rPr>
                <a:t>ÂGE DES ATHLÈTES :</a:t>
              </a:r>
              <a:r>
                <a:rPr lang="fr-CA" sz="1200">
                  <a:latin typeface="Encode Sans" pitchFamily="2" charset="77"/>
                </a:rPr>
                <a:t> </a:t>
              </a:r>
            </a:p>
            <a:p>
              <a:r>
                <a:rPr lang="fr-CA" sz="1200">
                  <a:latin typeface="Encode Sans" pitchFamily="2" charset="77"/>
                </a:rPr>
                <a:t>8-14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STADES DE DLT 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Apprendre à s’entraîner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S’entraîner à s’entraîner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MILIEU SPORTIF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Sports en milieu scolaire (exemple)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EBCE17-A719-33D2-F8AA-CB2C3FACEFC4}"/>
              </a:ext>
            </a:extLst>
          </p:cNvPr>
          <p:cNvGrpSpPr/>
          <p:nvPr/>
        </p:nvGrpSpPr>
        <p:grpSpPr>
          <a:xfrm>
            <a:off x="9056587" y="501761"/>
            <a:ext cx="2712392" cy="3291840"/>
            <a:chOff x="9056587" y="501761"/>
            <a:chExt cx="2712392" cy="3291840"/>
          </a:xfrm>
        </p:grpSpPr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0D2B7C15-850D-0C26-9FD3-E5E639D99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6496" y="1541396"/>
              <a:ext cx="25124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CERTIFIÉ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267F5C0-94AB-6C76-2136-7234F27F1988}"/>
                </a:ext>
              </a:extLst>
            </p:cNvPr>
            <p:cNvSpPr/>
            <p:nvPr/>
          </p:nvSpPr>
          <p:spPr>
            <a:xfrm>
              <a:off x="9256497" y="2036475"/>
              <a:ext cx="219486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ÉVALUATION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Observation en entraînement ou en compétition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028BA8B-4A6E-FCCB-1268-3346F51BF324}"/>
                </a:ext>
              </a:extLst>
            </p:cNvPr>
            <p:cNvSpPr/>
            <p:nvPr/>
          </p:nvSpPr>
          <p:spPr>
            <a:xfrm>
              <a:off x="9056587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9DCE599-BF7D-A93D-EF1A-6CC379162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9552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52B9EB-6E4C-A087-CAFE-69534430B182}"/>
              </a:ext>
            </a:extLst>
          </p:cNvPr>
          <p:cNvGrpSpPr/>
          <p:nvPr/>
        </p:nvGrpSpPr>
        <p:grpSpPr>
          <a:xfrm>
            <a:off x="6371603" y="501761"/>
            <a:ext cx="2617572" cy="3291840"/>
            <a:chOff x="6371603" y="501761"/>
            <a:chExt cx="2617572" cy="3291840"/>
          </a:xfrm>
        </p:grpSpPr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0E29D1FA-CE9B-53AB-565D-C7183E07B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200" y="1541396"/>
              <a:ext cx="2453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FORMÉ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977373-AD2F-4D6C-E40E-178B3CA9F2C0}"/>
                </a:ext>
              </a:extLst>
            </p:cNvPr>
            <p:cNvSpPr/>
            <p:nvPr/>
          </p:nvSpPr>
          <p:spPr>
            <a:xfrm>
              <a:off x="6535200" y="2036475"/>
              <a:ext cx="228929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MODULES DU PNCE OBLIGATOIRES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F6E6DD-20AD-4EEC-EE64-93E76E6D19E6}"/>
                </a:ext>
              </a:extLst>
            </p:cNvPr>
            <p:cNvSpPr/>
            <p:nvPr/>
          </p:nvSpPr>
          <p:spPr>
            <a:xfrm>
              <a:off x="6371603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04152E1-1EEB-BDFD-D9D9-7029BB3A3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8388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219E60-4421-CEDC-89BB-7BBB803E1132}"/>
              </a:ext>
            </a:extLst>
          </p:cNvPr>
          <p:cNvGrpSpPr/>
          <p:nvPr/>
        </p:nvGrpSpPr>
        <p:grpSpPr>
          <a:xfrm>
            <a:off x="3695309" y="501761"/>
            <a:ext cx="2724701" cy="3291840"/>
            <a:chOff x="3695309" y="501761"/>
            <a:chExt cx="2724701" cy="3291840"/>
          </a:xfrm>
        </p:grpSpPr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7C7ADB86-03D8-E4FF-FEEB-D02EA2688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38" y="1541396"/>
              <a:ext cx="24539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EN COURS DE FORMATION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F833076-156E-A25C-DD0C-7F7B6BF60AEE}"/>
                </a:ext>
              </a:extLst>
            </p:cNvPr>
            <p:cNvSpPr/>
            <p:nvPr/>
          </p:nvSpPr>
          <p:spPr>
            <a:xfrm>
              <a:off x="3966036" y="2036475"/>
              <a:ext cx="2240799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ATELIER DU PNCE OBLIGATOIRE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 2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BB68B1E-5ACA-C738-9597-B73C47FD7581}"/>
                </a:ext>
              </a:extLst>
            </p:cNvPr>
            <p:cNvSpPr/>
            <p:nvPr/>
          </p:nvSpPr>
          <p:spPr>
            <a:xfrm>
              <a:off x="3695309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E602A37-A654-E49A-2CFB-8ED92B1FB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2E9F18-F2C1-5A28-FB93-37F534C35DE2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ADC9DE61-8D9F-1BB4-3093-8816DD1FD69F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3DAB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E3117B5B-D271-CDF9-4264-577557D0A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&lt;InsérerONS&gt; </a:t>
              </a:r>
            </a:p>
          </p:txBody>
        </p:sp>
        <p:pic>
          <p:nvPicPr>
            <p:cNvPr id="21" name="Picture 20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549CECAD-364C-5E34-4FD8-748A95D5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4CE8150-288E-1AD5-905A-B2C4F750175B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26B7D1-41C9-E9F6-6541-F9394641E3F2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D35816-2071-7B31-5C8F-F5FAE040BA04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77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668C2C-C252-B0C9-963A-5B811C5F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ECF0EB2C-48AB-6511-5E58-F6FCACEFBBD4}"/>
              </a:ext>
            </a:extLst>
          </p:cNvPr>
          <p:cNvGrpSpPr/>
          <p:nvPr/>
        </p:nvGrpSpPr>
        <p:grpSpPr>
          <a:xfrm>
            <a:off x="10047793" y="1714644"/>
            <a:ext cx="2247580" cy="2908117"/>
            <a:chOff x="10047793" y="1714644"/>
            <a:chExt cx="2247580" cy="2908117"/>
          </a:xfrm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4BA1A2A2-B8DC-EA71-0995-AE21C14B36B4}"/>
                </a:ext>
              </a:extLst>
            </p:cNvPr>
            <p:cNvSpPr/>
            <p:nvPr/>
          </p:nvSpPr>
          <p:spPr>
            <a:xfrm>
              <a:off x="10047793" y="1714644"/>
              <a:ext cx="2046713" cy="2908117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A241AA4A-871B-4413-1C40-692085546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7880" y="2390566"/>
              <a:ext cx="204749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AVANCÉ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977E7D-1FFC-2BFC-4B78-00DE965E8799}"/>
                </a:ext>
              </a:extLst>
            </p:cNvPr>
            <p:cNvSpPr/>
            <p:nvPr/>
          </p:nvSpPr>
          <p:spPr>
            <a:xfrm>
              <a:off x="10189099" y="2686022"/>
              <a:ext cx="1788659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fr-CA" sz="1200">
                  <a:solidFill>
                    <a:srgbClr val="48535B"/>
                  </a:solidFill>
                  <a:latin typeface="Encode Sans" pitchFamily="2" charset="77"/>
                </a:rPr>
                <a:t>Exigences supplémentaires</a:t>
              </a:r>
            </a:p>
          </p:txBody>
        </p:sp>
        <p:pic>
          <p:nvPicPr>
            <p:cNvPr id="47" name="Graphic 46" descr="Arrow: Counter-clockwise curve outline">
              <a:extLst>
                <a:ext uri="{FF2B5EF4-FFF2-40B4-BE49-F238E27FC236}">
                  <a16:creationId xmlns:a16="http://schemas.microsoft.com/office/drawing/2014/main" id="{395B6C53-C07F-C6BE-5A88-AB11D4373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0080522" y="1791228"/>
              <a:ext cx="820815" cy="519875"/>
            </a:xfrm>
            <a:prstGeom prst="rect">
              <a:avLst/>
            </a:prstGeom>
          </p:spPr>
        </p:pic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25A8FBB-A01F-4F3E-9BA1-15D69462B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7C27077-2AEA-2CC4-CAB5-A829CA60947B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655CBBBB-D6CA-7661-3C15-8C4369F1A198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3DAB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A6156EE7-B133-3ABB-FF06-3CED1D427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&lt;InsérerONS&gt; </a:t>
              </a:r>
            </a:p>
          </p:txBody>
        </p:sp>
        <p:pic>
          <p:nvPicPr>
            <p:cNvPr id="21" name="Picture 20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C300EBE1-ECBB-AEE5-5CDB-42F9DC062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119E0A9-5964-C239-42C7-A91205C2948A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5F9EEF-D641-3675-9170-0747F157B393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60435C-A706-C387-87BB-92B63E1EEEC0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4">
            <a:extLst>
              <a:ext uri="{FF2B5EF4-FFF2-40B4-BE49-F238E27FC236}">
                <a16:creationId xmlns:a16="http://schemas.microsoft.com/office/drawing/2014/main" id="{2298B98B-9093-3916-DC62-9DF5E4768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175" y="2439801"/>
            <a:ext cx="1999811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>
                <a:solidFill>
                  <a:srgbClr val="3DABE3"/>
                </a:solidFill>
                <a:latin typeface="Encode Sans" pitchFamily="2" charset="77"/>
                <a:cs typeface="Poppins" panose="00000500000000000000" pitchFamily="2" charset="0"/>
              </a:rPr>
              <a:t>EN COURS DE FORMATION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CEB465-1E3A-87F8-F24E-04D05196EE1B}"/>
              </a:ext>
            </a:extLst>
          </p:cNvPr>
          <p:cNvSpPr/>
          <p:nvPr/>
        </p:nvSpPr>
        <p:spPr>
          <a:xfrm>
            <a:off x="3607821" y="2999644"/>
            <a:ext cx="177181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ATELIER DU PNCE OBLIGATOIRE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Nom de l’atelier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Nom de l’atelier 2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5E6AD22D-7188-6411-7EAB-4F8884197B88}"/>
              </a:ext>
            </a:extLst>
          </p:cNvPr>
          <p:cNvSpPr/>
          <p:nvPr/>
        </p:nvSpPr>
        <p:spPr>
          <a:xfrm>
            <a:off x="3431553" y="1714644"/>
            <a:ext cx="2046713" cy="2889113"/>
          </a:xfrm>
          <a:prstGeom prst="roundRect">
            <a:avLst>
              <a:gd name="adj" fmla="val 5541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9B2D8C18-5138-2E5E-DF56-00B07AC9B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303" y="2390566"/>
            <a:ext cx="204749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>
                <a:solidFill>
                  <a:srgbClr val="3DABE3"/>
                </a:solidFill>
                <a:latin typeface="Encode Sans" pitchFamily="2" charset="77"/>
                <a:cs typeface="Poppins" panose="00000500000000000000" pitchFamily="2" charset="0"/>
              </a:rPr>
              <a:t>CERTIFIÉ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CDE293-9356-9287-B64A-88AC95E5C12D}"/>
              </a:ext>
            </a:extLst>
          </p:cNvPr>
          <p:cNvSpPr/>
          <p:nvPr/>
        </p:nvSpPr>
        <p:spPr>
          <a:xfrm>
            <a:off x="7979522" y="2705625"/>
            <a:ext cx="1788659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ÉVALUATION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Prise de décisions éthiques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Portfolio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Observation en entraînement ou en compétition</a:t>
            </a:r>
          </a:p>
        </p:txBody>
      </p:sp>
      <p:sp>
        <p:nvSpPr>
          <p:cNvPr id="43" name="Rounded Rectangle 25">
            <a:extLst>
              <a:ext uri="{FF2B5EF4-FFF2-40B4-BE49-F238E27FC236}">
                <a16:creationId xmlns:a16="http://schemas.microsoft.com/office/drawing/2014/main" id="{C7D9D2DA-8CDB-1FED-314C-CBDC54593B23}"/>
              </a:ext>
            </a:extLst>
          </p:cNvPr>
          <p:cNvSpPr/>
          <p:nvPr/>
        </p:nvSpPr>
        <p:spPr>
          <a:xfrm>
            <a:off x="7838216" y="1714644"/>
            <a:ext cx="2046713" cy="2898702"/>
          </a:xfrm>
          <a:prstGeom prst="roundRect">
            <a:avLst>
              <a:gd name="adj" fmla="val 5541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1B2C0E-3303-BB9B-5568-93CF0A98CCD2}"/>
              </a:ext>
            </a:extLst>
          </p:cNvPr>
          <p:cNvSpPr/>
          <p:nvPr/>
        </p:nvSpPr>
        <p:spPr>
          <a:xfrm>
            <a:off x="7895804" y="3877029"/>
            <a:ext cx="196241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Maintien de la certification 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20 points de perfectionnement professionnel tous les 5 ans.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45A7BAB-A772-555A-3CEE-AB0FE0BB0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3872" y="1681427"/>
            <a:ext cx="760606" cy="739479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C20A870-B22D-4223-A3DF-5070C7010D2D}"/>
              </a:ext>
            </a:extLst>
          </p:cNvPr>
          <p:cNvGrpSpPr/>
          <p:nvPr/>
        </p:nvGrpSpPr>
        <p:grpSpPr>
          <a:xfrm>
            <a:off x="5629095" y="1681427"/>
            <a:ext cx="2184777" cy="2931916"/>
            <a:chOff x="5629095" y="1681427"/>
            <a:chExt cx="2184777" cy="2931916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CE39C9FF-DA69-582F-777D-6583C4ADA203}"/>
                </a:ext>
              </a:extLst>
            </p:cNvPr>
            <p:cNvSpPr/>
            <p:nvPr/>
          </p:nvSpPr>
          <p:spPr>
            <a:xfrm>
              <a:off x="5653439" y="1714644"/>
              <a:ext cx="2046713" cy="2898699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D790DBF-0DB4-1D3F-365B-3CD4A70BE9EC}"/>
                </a:ext>
              </a:extLst>
            </p:cNvPr>
            <p:cNvGrpSpPr/>
            <p:nvPr/>
          </p:nvGrpSpPr>
          <p:grpSpPr>
            <a:xfrm>
              <a:off x="5629095" y="1681427"/>
              <a:ext cx="2184777" cy="2359188"/>
              <a:chOff x="5629095" y="1681427"/>
              <a:chExt cx="2184777" cy="2359188"/>
            </a:xfrm>
          </p:grpSpPr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CD5F24AC-AC40-4977-EC8B-067B2C029B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059" y="2602555"/>
                <a:ext cx="199981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3DABE3"/>
                    </a:solidFill>
                    <a:latin typeface="Encode Sans" pitchFamily="2" charset="77"/>
                    <a:cs typeface="Poppins" panose="00000500000000000000" pitchFamily="2" charset="0"/>
                  </a:rPr>
                  <a:t>FORMÉ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09DD0D-14EB-846A-9F13-AC2A0A5BB349}"/>
                  </a:ext>
                </a:extLst>
              </p:cNvPr>
              <p:cNvSpPr/>
              <p:nvPr/>
            </p:nvSpPr>
            <p:spPr>
              <a:xfrm>
                <a:off x="5778805" y="3030425"/>
                <a:ext cx="1865607" cy="1010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fr-CA" sz="1200" b="1">
                    <a:solidFill>
                      <a:srgbClr val="48535B"/>
                    </a:solidFill>
                    <a:latin typeface="Encode Sans" pitchFamily="2" charset="77"/>
                  </a:rPr>
                  <a:t>MODULES DU PNCE OBLIGATOIRES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1000">
                    <a:solidFill>
                      <a:srgbClr val="48535B"/>
                    </a:solidFill>
                    <a:latin typeface="Encode Sans" pitchFamily="2" charset="77"/>
                  </a:rPr>
                  <a:t>Prise de décisions éthiques PNCE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1000">
                    <a:solidFill>
                      <a:srgbClr val="48535B"/>
                    </a:solidFill>
                    <a:latin typeface="Encode Sans" pitchFamily="2" charset="77"/>
                  </a:rPr>
                  <a:t>Exemple 1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1000">
                    <a:solidFill>
                      <a:srgbClr val="48535B"/>
                    </a:solidFill>
                    <a:latin typeface="Encode Sans" pitchFamily="2" charset="77"/>
                  </a:rPr>
                  <a:t>Exemple 2</a:t>
                </a: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4D49FEE-BC43-6D03-4F51-623BE5534C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29095" y="1681427"/>
                <a:ext cx="760606" cy="739479"/>
              </a:xfrm>
              <a:prstGeom prst="rect">
                <a:avLst/>
              </a:prstGeom>
            </p:spPr>
          </p:pic>
        </p:grp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609D3C0-E7C5-66AD-3C0A-13E601F8DB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7209" y="1681427"/>
            <a:ext cx="760606" cy="73947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4DAEF38-1CE6-3DDA-3BC5-30B323DA2611}"/>
              </a:ext>
            </a:extLst>
          </p:cNvPr>
          <p:cNvGrpSpPr/>
          <p:nvPr/>
        </p:nvGrpSpPr>
        <p:grpSpPr>
          <a:xfrm>
            <a:off x="0" y="0"/>
            <a:ext cx="3352800" cy="6858495"/>
            <a:chOff x="0" y="0"/>
            <a:chExt cx="3352800" cy="68584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882E3D-B612-C423-737C-C433528C64D4}"/>
                </a:ext>
              </a:extLst>
            </p:cNvPr>
            <p:cNvSpPr/>
            <p:nvPr/>
          </p:nvSpPr>
          <p:spPr>
            <a:xfrm flipH="1">
              <a:off x="0" y="0"/>
              <a:ext cx="3352800" cy="6858495"/>
            </a:xfrm>
            <a:prstGeom prst="rect">
              <a:avLst/>
            </a:prstGeom>
            <a:solidFill>
              <a:srgbClr val="3DAB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093344DB-AAD8-5D3B-DE31-A8DE67AC5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951" y="469169"/>
              <a:ext cx="231740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Compétition – Introduction gradation avancée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4110B4-0198-0D85-1E26-1A77C3B49693}"/>
                </a:ext>
              </a:extLst>
            </p:cNvPr>
            <p:cNvSpPr/>
            <p:nvPr/>
          </p:nvSpPr>
          <p:spPr>
            <a:xfrm>
              <a:off x="609600" y="2125952"/>
              <a:ext cx="1850796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latin typeface="Encode Sans" pitchFamily="2" charset="77"/>
                </a:rPr>
                <a:t>ÂGE DES ATHLÈTES :</a:t>
              </a:r>
              <a:r>
                <a:rPr lang="fr-CA" sz="1200">
                  <a:latin typeface="Encode Sans" pitchFamily="2" charset="77"/>
                </a:rPr>
                <a:t> </a:t>
              </a:r>
            </a:p>
            <a:p>
              <a:r>
                <a:rPr lang="fr-CA" sz="1200">
                  <a:latin typeface="Encode Sans" pitchFamily="2" charset="77"/>
                </a:rPr>
                <a:t>8-14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STADES DE DLT 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Apprendre à s’entraîner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S’entraîner à s’entraîner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MILIEU SPORTIF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Sports en milieu scolaire (exemple)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1BF9558-481B-3CA3-A014-FF237B71EF19}"/>
                </a:ext>
              </a:extLst>
            </p:cNvPr>
            <p:cNvSpPr/>
            <p:nvPr/>
          </p:nvSpPr>
          <p:spPr>
            <a:xfrm>
              <a:off x="610269" y="4164383"/>
              <a:ext cx="1850127" cy="22159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latin typeface="Encode Sans" pitchFamily="2" charset="77"/>
                </a:rPr>
                <a:t>Pour vous inscrire :</a:t>
              </a:r>
            </a:p>
            <a:p>
              <a:r>
                <a:rPr lang="fr-CA" sz="1000">
                  <a:latin typeface="Encode Sans" pitchFamily="2" charset="77"/>
                </a:rPr>
                <a:t>Lien vers l’inscription à une formation propre au sport</a:t>
              </a:r>
            </a:p>
            <a:p>
              <a:r>
                <a:rPr lang="fr-CA" sz="1000">
                  <a:latin typeface="Encode Sans" pitchFamily="2" charset="77"/>
                </a:rPr>
                <a:t>&lt;InsérerONS&gt;</a:t>
              </a:r>
            </a:p>
            <a:p>
              <a:r>
                <a:rPr lang="fr-CA" sz="1000">
                  <a:latin typeface="Encode Sans" pitchFamily="2" charset="77"/>
                </a:rPr>
                <a:t>&lt;InsérerOPTS&gt;</a:t>
              </a:r>
            </a:p>
            <a:p>
              <a:endParaRPr lang="en-US" sz="1000">
                <a:latin typeface="Encode Sans" pitchFamily="2" charset="77"/>
              </a:endParaRPr>
            </a:p>
            <a:p>
              <a:r>
                <a:rPr lang="fr-CA" sz="1000">
                  <a:latin typeface="Encode Sans" pitchFamily="2" charset="77"/>
                </a:rPr>
                <a:t>Lien vers l’inscription à une formation multisports</a:t>
              </a:r>
            </a:p>
            <a:p>
              <a:r>
                <a:rPr lang="fr-CA" sz="1000" u="sng">
                  <a:solidFill>
                    <a:srgbClr val="D32027"/>
                  </a:solidFill>
                  <a:latin typeface="Encode Sans" pitchFamily="2" charset="77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RPTFE</a:t>
              </a:r>
            </a:p>
            <a:p>
              <a:endParaRPr lang="en-US" sz="1000">
                <a:latin typeface="Encode Sans" pitchFamily="2" charset="77"/>
              </a:endParaRPr>
            </a:p>
            <a:p>
              <a:r>
                <a:rPr lang="fr-CA" sz="1000">
                  <a:latin typeface="Encode Sans" pitchFamily="2" charset="77"/>
                </a:rPr>
                <a:t>Inscription à l’évaluation</a:t>
              </a:r>
            </a:p>
            <a:p>
              <a:r>
                <a:rPr lang="fr-CA" sz="800">
                  <a:latin typeface="Encode Sans" pitchFamily="2" charset="77"/>
                </a:rPr>
                <a:t>Lien pour l’inscription</a:t>
              </a:r>
            </a:p>
            <a:p>
              <a:endParaRPr lang="en-US" sz="1000">
                <a:latin typeface="Encode Sans" pitchFamily="2" charset="77"/>
              </a:endParaRPr>
            </a:p>
            <a:p>
              <a:endParaRPr lang="en-US" sz="1000">
                <a:latin typeface="Encode Sa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97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D8FFE3-909D-3381-A73F-18C4DB5A8C56}"/>
              </a:ext>
            </a:extLst>
          </p:cNvPr>
          <p:cNvGrpSpPr/>
          <p:nvPr/>
        </p:nvGrpSpPr>
        <p:grpSpPr>
          <a:xfrm>
            <a:off x="3695309" y="3941064"/>
            <a:ext cx="7872804" cy="2386584"/>
            <a:chOff x="3695309" y="3941064"/>
            <a:chExt cx="7872804" cy="2386584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7786D1D-F7F3-4422-6BF9-60CF538759AB}"/>
                </a:ext>
              </a:extLst>
            </p:cNvPr>
            <p:cNvSpPr/>
            <p:nvPr/>
          </p:nvSpPr>
          <p:spPr>
            <a:xfrm>
              <a:off x="3695309" y="3941064"/>
              <a:ext cx="7872804" cy="2386584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EF6667FF-0267-31DE-BD62-568FF2A77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594541"/>
              <a:ext cx="1478149" cy="682021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7FC636A-9EB6-B231-085C-FD48DE4BD7BB}"/>
                </a:ext>
              </a:extLst>
            </p:cNvPr>
            <p:cNvSpPr/>
            <p:nvPr/>
          </p:nvSpPr>
          <p:spPr>
            <a:xfrm>
              <a:off x="8543925" y="4017091"/>
              <a:ext cx="3024188" cy="15696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Modules multisports offerts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Planification avancée d’une séance d’entraînement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Efficacité en entraînement et en leadership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Développement des qualités athlétiques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Diriger un sport sans dopage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Gestion d’un programme sportif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Gestion des conflits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Planification de la performance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Prévention et récupération PNCE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B8AF22-601F-E17A-1E74-FBEA31707DA3}"/>
                </a:ext>
              </a:extLst>
            </p:cNvPr>
            <p:cNvSpPr/>
            <p:nvPr/>
          </p:nvSpPr>
          <p:spPr>
            <a:xfrm>
              <a:off x="4004753" y="4191539"/>
              <a:ext cx="1962414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Maintien de la certification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30 points de perfectionnement professionnel tous les 5 ans.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08BC0E6-A241-2461-A5AB-39A101874E59}"/>
                </a:ext>
              </a:extLst>
            </p:cNvPr>
            <p:cNvSpPr/>
            <p:nvPr/>
          </p:nvSpPr>
          <p:spPr>
            <a:xfrm>
              <a:off x="6514672" y="4150166"/>
              <a:ext cx="1850127" cy="187743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Pour vous inscrire :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vers l’inscription à une formation propre au sport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&lt;InsérerONS&gt;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&lt;InsérerOPTS&gt;</a:t>
              </a:r>
            </a:p>
            <a:p>
              <a:endParaRPr lang="en-US" sz="100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vers l’inscription à une formation multisports</a:t>
              </a:r>
            </a:p>
            <a:p>
              <a:r>
                <a:rPr lang="fr-CA" sz="1000" u="sng">
                  <a:solidFill>
                    <a:srgbClr val="D32027"/>
                  </a:solidFill>
                  <a:latin typeface="Encode Sans" pitchFamily="2" charset="77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RPTFE</a:t>
              </a:r>
            </a:p>
            <a:p>
              <a:endParaRPr lang="en-US" sz="100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Inscription à l’évaluation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pour l’inscription</a:t>
              </a:r>
            </a:p>
          </p:txBody>
        </p:sp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DC92289-7D5A-8A5E-1A48-B7661C67A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DE6798B-4194-BCA4-9452-9656F8562A14}"/>
              </a:ext>
            </a:extLst>
          </p:cNvPr>
          <p:cNvGrpSpPr/>
          <p:nvPr/>
        </p:nvGrpSpPr>
        <p:grpSpPr>
          <a:xfrm>
            <a:off x="0" y="0"/>
            <a:ext cx="3352800" cy="6858495"/>
            <a:chOff x="0" y="0"/>
            <a:chExt cx="3352800" cy="68584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458092-2FDA-EFEB-C9FD-D8001C5F42EF}"/>
                </a:ext>
              </a:extLst>
            </p:cNvPr>
            <p:cNvSpPr/>
            <p:nvPr/>
          </p:nvSpPr>
          <p:spPr>
            <a:xfrm flipH="1">
              <a:off x="0" y="0"/>
              <a:ext cx="3352800" cy="6858495"/>
            </a:xfrm>
            <a:prstGeom prst="rect">
              <a:avLst/>
            </a:prstGeom>
            <a:solidFill>
              <a:srgbClr val="3DAB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218349A4-C0DF-0DA8-AF75-D3B519A0C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575" y="469169"/>
              <a:ext cx="252377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Compétition – Développement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EC526-FBE6-62D2-1A80-CCD8901A46F6}"/>
                </a:ext>
              </a:extLst>
            </p:cNvPr>
            <p:cNvSpPr/>
            <p:nvPr/>
          </p:nvSpPr>
          <p:spPr>
            <a:xfrm>
              <a:off x="609600" y="3435207"/>
              <a:ext cx="1850796" cy="18466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latin typeface="Encode Sans" pitchFamily="2" charset="77"/>
                </a:rPr>
                <a:t>ÂGE DES ATHLÈTES :</a:t>
              </a:r>
              <a:r>
                <a:rPr lang="fr-CA" sz="1200">
                  <a:latin typeface="Encode Sans" pitchFamily="2" charset="77"/>
                </a:rPr>
                <a:t> </a:t>
              </a:r>
            </a:p>
            <a:p>
              <a:r>
                <a:rPr lang="fr-CA" sz="1200">
                  <a:latin typeface="Encode Sans" pitchFamily="2" charset="77"/>
                </a:rPr>
                <a:t>12 et plus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STADES DE DLT 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S’entraîner à s’entraîner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S’entraîner à la compétition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MILIEU SPORTIF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Championnats nationaux et provinciaux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78A7E4-88DC-01FA-B890-83B14828E38E}"/>
              </a:ext>
            </a:extLst>
          </p:cNvPr>
          <p:cNvGrpSpPr/>
          <p:nvPr/>
        </p:nvGrpSpPr>
        <p:grpSpPr>
          <a:xfrm>
            <a:off x="9056587" y="501761"/>
            <a:ext cx="2712392" cy="3291840"/>
            <a:chOff x="9056587" y="501761"/>
            <a:chExt cx="2712392" cy="3291840"/>
          </a:xfrm>
        </p:grpSpPr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8A491A5F-3FD9-EC83-4B6C-9BC8F9C97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6496" y="1491047"/>
              <a:ext cx="25124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CERTIFIÉ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7C4CB40-B262-6FE1-7500-EFCD6A27A5AA}"/>
                </a:ext>
              </a:extLst>
            </p:cNvPr>
            <p:cNvSpPr/>
            <p:nvPr/>
          </p:nvSpPr>
          <p:spPr>
            <a:xfrm>
              <a:off x="9256497" y="1935777"/>
              <a:ext cx="2194867" cy="8002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ÉVALUATION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Observation en entraînement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Observation en compétition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5DF85AE-47D8-2406-9C9A-EEDB3B156FCD}"/>
                </a:ext>
              </a:extLst>
            </p:cNvPr>
            <p:cNvSpPr/>
            <p:nvPr/>
          </p:nvSpPr>
          <p:spPr>
            <a:xfrm>
              <a:off x="9056587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BE6D3EC-80DE-C5CF-597C-AA3AE135D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9552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83E083-A6E4-A3CF-A6B4-B38499BFD4B7}"/>
              </a:ext>
            </a:extLst>
          </p:cNvPr>
          <p:cNvGrpSpPr/>
          <p:nvPr/>
        </p:nvGrpSpPr>
        <p:grpSpPr>
          <a:xfrm>
            <a:off x="6371603" y="501761"/>
            <a:ext cx="2617572" cy="3291840"/>
            <a:chOff x="6371603" y="501761"/>
            <a:chExt cx="2617572" cy="3291840"/>
          </a:xfrm>
        </p:grpSpPr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52480E9B-D3B6-2F0B-A5E2-10F395493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200" y="1494296"/>
              <a:ext cx="2453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FORMÉ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39C652-3175-66AB-C82A-76E8DFE07FED}"/>
                </a:ext>
              </a:extLst>
            </p:cNvPr>
            <p:cNvSpPr/>
            <p:nvPr/>
          </p:nvSpPr>
          <p:spPr>
            <a:xfrm>
              <a:off x="6535200" y="1942274"/>
              <a:ext cx="228929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MODULES DU PNCE OBLIGATOIRES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937CEE3-45D3-B953-F7CB-9DA16F83ED2B}"/>
                </a:ext>
              </a:extLst>
            </p:cNvPr>
            <p:cNvSpPr/>
            <p:nvPr/>
          </p:nvSpPr>
          <p:spPr>
            <a:xfrm>
              <a:off x="6371603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C0BBCD0-2C89-7473-0BF0-8D0817FD5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8388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09B84F-69D0-8553-598E-C36D54E42BCB}"/>
              </a:ext>
            </a:extLst>
          </p:cNvPr>
          <p:cNvGrpSpPr/>
          <p:nvPr/>
        </p:nvGrpSpPr>
        <p:grpSpPr>
          <a:xfrm>
            <a:off x="3695309" y="501761"/>
            <a:ext cx="2724699" cy="3291840"/>
            <a:chOff x="3695309" y="501761"/>
            <a:chExt cx="2724699" cy="3291840"/>
          </a:xfrm>
        </p:grpSpPr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C9F7E662-9652-AF7C-5AA9-9BB2F801D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36" y="1404474"/>
              <a:ext cx="24539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EN COURS DE FORMATION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BA2839-58E6-3F4A-6BE6-E8E97253A849}"/>
                </a:ext>
              </a:extLst>
            </p:cNvPr>
            <p:cNvSpPr/>
            <p:nvPr/>
          </p:nvSpPr>
          <p:spPr>
            <a:xfrm>
              <a:off x="3966036" y="1924501"/>
              <a:ext cx="212996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MODULES DU PNCE OBLIGATOIRES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 Exemple de module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 Exemple de module 2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BC3F7B-56D2-A57D-815A-A980FA56E761}"/>
                </a:ext>
              </a:extLst>
            </p:cNvPr>
            <p:cNvSpPr/>
            <p:nvPr/>
          </p:nvSpPr>
          <p:spPr>
            <a:xfrm>
              <a:off x="3695309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DB0A933-2363-FD06-770E-71EC4CDB7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72EB86-EF90-8C52-F905-9AED26565C58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59B3F984-0008-A4E4-6CF9-257AAAB3900E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3DAB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E771EC52-251D-D578-D527-8E0AD6689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Cheminements d’entraîneur</a:t>
              </a:r>
            </a:p>
          </p:txBody>
        </p:sp>
        <p:pic>
          <p:nvPicPr>
            <p:cNvPr id="12" name="Picture 11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3CD407A6-7ADE-F605-1933-23C1F2582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69CD146-C5B5-6AC7-8C0D-3B3A32D614EE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62E02F-1369-D689-0015-9096121C6F0A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3D910D-93A1-2DD9-17D7-6C1A557D0460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254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82A5D9-2FDF-F37D-B391-4690D9CB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6F6C0B1-497E-DD5D-B749-D4F539141243}"/>
              </a:ext>
            </a:extLst>
          </p:cNvPr>
          <p:cNvGrpSpPr/>
          <p:nvPr/>
        </p:nvGrpSpPr>
        <p:grpSpPr>
          <a:xfrm>
            <a:off x="10047793" y="1714644"/>
            <a:ext cx="2247580" cy="2908117"/>
            <a:chOff x="10047793" y="1714644"/>
            <a:chExt cx="2247580" cy="2908117"/>
          </a:xfrm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AFF00212-EA6C-D14F-52B6-5457AAE49FAC}"/>
                </a:ext>
              </a:extLst>
            </p:cNvPr>
            <p:cNvSpPr/>
            <p:nvPr/>
          </p:nvSpPr>
          <p:spPr>
            <a:xfrm>
              <a:off x="10047793" y="1714644"/>
              <a:ext cx="2046713" cy="2908117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9C1B99-A404-0845-C439-2F44D067D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7880" y="2390566"/>
              <a:ext cx="204749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AVANCÉ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E7D5A2-1976-49A2-E393-6AF8B6E9C971}"/>
                </a:ext>
              </a:extLst>
            </p:cNvPr>
            <p:cNvSpPr/>
            <p:nvPr/>
          </p:nvSpPr>
          <p:spPr>
            <a:xfrm>
              <a:off x="10189099" y="2686022"/>
              <a:ext cx="1788659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fr-CA" sz="1200">
                  <a:solidFill>
                    <a:srgbClr val="48535B"/>
                  </a:solidFill>
                  <a:latin typeface="Encode Sans" pitchFamily="2" charset="77"/>
                </a:rPr>
                <a:t>﻿Diplôme avancé en entraînement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200">
                  <a:solidFill>
                    <a:srgbClr val="48535B"/>
                  </a:solidFill>
                  <a:latin typeface="Encode Sans" pitchFamily="2" charset="77"/>
                </a:rPr>
                <a:t>Évaluation du CDGA</a:t>
              </a:r>
            </a:p>
          </p:txBody>
        </p:sp>
        <p:pic>
          <p:nvPicPr>
            <p:cNvPr id="47" name="Graphic 46" descr="Arrow: Counter-clockwise curve outline">
              <a:extLst>
                <a:ext uri="{FF2B5EF4-FFF2-40B4-BE49-F238E27FC236}">
                  <a16:creationId xmlns:a16="http://schemas.microsoft.com/office/drawing/2014/main" id="{30EFF9D0-4334-21E9-E40B-BBA108C2B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0080522" y="1791228"/>
              <a:ext cx="820815" cy="519875"/>
            </a:xfrm>
            <a:prstGeom prst="rect">
              <a:avLst/>
            </a:prstGeom>
          </p:spPr>
        </p:pic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72A3627D-9590-A449-F5CB-E940064E7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1B5A2E0-6C67-7557-0774-5E48114F48A2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E0547038-ABD9-9B19-193E-18AFF0883B08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3DAB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9F37E5B3-3CFB-9682-2AAC-001464B21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&lt;InsérerONS&gt; </a:t>
              </a:r>
            </a:p>
          </p:txBody>
        </p:sp>
        <p:pic>
          <p:nvPicPr>
            <p:cNvPr id="21" name="Picture 20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4A5627F9-4DED-510E-E91F-2B56F9EB6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883B-2838-BDDF-4E25-34FB5E7D6731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07036C-77D9-ABBF-4436-668A9C19708D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09E7D4-69D8-4C57-A334-58967A79EF5D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4">
            <a:extLst>
              <a:ext uri="{FF2B5EF4-FFF2-40B4-BE49-F238E27FC236}">
                <a16:creationId xmlns:a16="http://schemas.microsoft.com/office/drawing/2014/main" id="{7EF88781-7FA5-9E45-04B7-73CC2A494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112" y="2390566"/>
            <a:ext cx="1999811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>
                <a:solidFill>
                  <a:srgbClr val="3DABE3"/>
                </a:solidFill>
                <a:latin typeface="Encode Sans" pitchFamily="2" charset="77"/>
                <a:cs typeface="Poppins" panose="00000500000000000000" pitchFamily="2" charset="0"/>
              </a:rPr>
              <a:t>EN COURS DE FORMATION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2E2100-C49F-E076-7430-230E3516F920}"/>
              </a:ext>
            </a:extLst>
          </p:cNvPr>
          <p:cNvSpPr/>
          <p:nvPr/>
        </p:nvSpPr>
        <p:spPr>
          <a:xfrm>
            <a:off x="3607821" y="2944780"/>
            <a:ext cx="177181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ATELIER DU PNCE OBLIGATOIRE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Nom de l’atelier propre au sport de l’ONS</a:t>
            </a: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2B72D098-79BB-8089-482D-526A5BD6C0ED}"/>
              </a:ext>
            </a:extLst>
          </p:cNvPr>
          <p:cNvSpPr/>
          <p:nvPr/>
        </p:nvSpPr>
        <p:spPr>
          <a:xfrm>
            <a:off x="3431553" y="1714644"/>
            <a:ext cx="2046713" cy="2889113"/>
          </a:xfrm>
          <a:prstGeom prst="roundRect">
            <a:avLst>
              <a:gd name="adj" fmla="val 5541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706A17-F08D-6D5E-8F21-60DB2874A151}"/>
              </a:ext>
            </a:extLst>
          </p:cNvPr>
          <p:cNvGrpSpPr/>
          <p:nvPr/>
        </p:nvGrpSpPr>
        <p:grpSpPr>
          <a:xfrm>
            <a:off x="7813872" y="1681427"/>
            <a:ext cx="2271924" cy="2931919"/>
            <a:chOff x="7813872" y="1681427"/>
            <a:chExt cx="2271924" cy="2931919"/>
          </a:xfrm>
        </p:grpSpPr>
        <p:sp>
          <p:nvSpPr>
            <p:cNvPr id="38" name="TextBox 14">
              <a:extLst>
                <a:ext uri="{FF2B5EF4-FFF2-40B4-BE49-F238E27FC236}">
                  <a16:creationId xmlns:a16="http://schemas.microsoft.com/office/drawing/2014/main" id="{DB4FC8E8-E56F-CE7F-3FF7-9E18651C2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8303" y="2390566"/>
              <a:ext cx="204749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CERTIFIÉ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AB38EE0-7D82-AB89-E767-9D831EEA3977}"/>
                </a:ext>
              </a:extLst>
            </p:cNvPr>
            <p:cNvSpPr/>
            <p:nvPr/>
          </p:nvSpPr>
          <p:spPr>
            <a:xfrm>
              <a:off x="7979522" y="2705625"/>
              <a:ext cx="1788659" cy="9541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ÉVALUATION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Observation en entraînement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Observation en compétition</a:t>
              </a:r>
            </a:p>
          </p:txBody>
        </p:sp>
        <p:sp>
          <p:nvSpPr>
            <p:cNvPr id="43" name="Rounded Rectangle 25">
              <a:extLst>
                <a:ext uri="{FF2B5EF4-FFF2-40B4-BE49-F238E27FC236}">
                  <a16:creationId xmlns:a16="http://schemas.microsoft.com/office/drawing/2014/main" id="{750B940D-11D2-A464-106A-8A028F79797D}"/>
                </a:ext>
              </a:extLst>
            </p:cNvPr>
            <p:cNvSpPr/>
            <p:nvPr/>
          </p:nvSpPr>
          <p:spPr>
            <a:xfrm>
              <a:off x="7838216" y="1714644"/>
              <a:ext cx="2046713" cy="2898702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AD45B15-6BF3-F564-5809-0DB3872F9865}"/>
                </a:ext>
              </a:extLst>
            </p:cNvPr>
            <p:cNvSpPr/>
            <p:nvPr/>
          </p:nvSpPr>
          <p:spPr>
            <a:xfrm>
              <a:off x="7884512" y="3919317"/>
              <a:ext cx="1962414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Maintien de la certification 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30 points de perfectionnement professionnel tous les 5 ans.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5B16081-08BD-3C8D-5B11-FD639EF76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3872" y="1681427"/>
              <a:ext cx="760606" cy="73947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561A4-D906-AE82-4F72-8A8DA71CAEE3}"/>
              </a:ext>
            </a:extLst>
          </p:cNvPr>
          <p:cNvGrpSpPr/>
          <p:nvPr/>
        </p:nvGrpSpPr>
        <p:grpSpPr>
          <a:xfrm>
            <a:off x="5629095" y="1681427"/>
            <a:ext cx="2184777" cy="2931916"/>
            <a:chOff x="5629095" y="1681427"/>
            <a:chExt cx="2184777" cy="2931916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3C446279-C326-B9C0-584A-B59967B2D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4059" y="2392243"/>
              <a:ext cx="199981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3DABE3"/>
                  </a:solidFill>
                  <a:latin typeface="Encode Sans" pitchFamily="2" charset="77"/>
                  <a:cs typeface="Poppins" panose="00000500000000000000" pitchFamily="2" charset="0"/>
                </a:rPr>
                <a:t>FORMÉ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2DCEB9-8BB0-B497-B96C-A6BC1CFDECB0}"/>
                </a:ext>
              </a:extLst>
            </p:cNvPr>
            <p:cNvSpPr/>
            <p:nvPr/>
          </p:nvSpPr>
          <p:spPr>
            <a:xfrm>
              <a:off x="5778805" y="2975561"/>
              <a:ext cx="1865607" cy="10101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MODULES DU PNCE OBLIGATOIRES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2</a:t>
              </a:r>
            </a:p>
          </p:txBody>
        </p:sp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E9487FC9-9091-1C01-9E06-9D0DC5846291}"/>
                </a:ext>
              </a:extLst>
            </p:cNvPr>
            <p:cNvSpPr/>
            <p:nvPr/>
          </p:nvSpPr>
          <p:spPr>
            <a:xfrm>
              <a:off x="5653439" y="1714644"/>
              <a:ext cx="2046713" cy="2898699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7507693-0C83-81CB-686C-E87CD27E7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9095" y="1681427"/>
              <a:ext cx="760606" cy="739479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D7A67160-E9A3-19A5-2925-C2A9148AA6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7209" y="1681427"/>
            <a:ext cx="760606" cy="7394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7AC59-8AB4-E07A-70C0-8F9340017EBC}"/>
              </a:ext>
            </a:extLst>
          </p:cNvPr>
          <p:cNvGrpSpPr/>
          <p:nvPr/>
        </p:nvGrpSpPr>
        <p:grpSpPr>
          <a:xfrm>
            <a:off x="0" y="0"/>
            <a:ext cx="3352800" cy="6858495"/>
            <a:chOff x="0" y="0"/>
            <a:chExt cx="3352800" cy="68584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89D914-4C82-1324-0D86-07358DAD622D}"/>
                </a:ext>
              </a:extLst>
            </p:cNvPr>
            <p:cNvSpPr/>
            <p:nvPr/>
          </p:nvSpPr>
          <p:spPr>
            <a:xfrm flipH="1">
              <a:off x="0" y="0"/>
              <a:ext cx="3352800" cy="6858495"/>
            </a:xfrm>
            <a:prstGeom prst="rect">
              <a:avLst/>
            </a:prstGeom>
            <a:solidFill>
              <a:srgbClr val="3DAB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DEFBA5E5-EBBC-460F-FB5E-A2FB0DEEE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29" y="470720"/>
              <a:ext cx="2542829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Compétition – Développement gradation avancée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FA9A3C3-E0F5-45C2-6204-6BDDB9EC54DA}"/>
                </a:ext>
              </a:extLst>
            </p:cNvPr>
            <p:cNvSpPr/>
            <p:nvPr/>
          </p:nvSpPr>
          <p:spPr>
            <a:xfrm>
              <a:off x="604814" y="5124610"/>
              <a:ext cx="185012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latin typeface="Encode Sans" pitchFamily="2" charset="77"/>
                </a:rPr>
                <a:t>Pour vous inscrire :</a:t>
              </a:r>
            </a:p>
            <a:p>
              <a:r>
                <a:rPr lang="fr-CA" sz="1000">
                  <a:latin typeface="Encode Sans" pitchFamily="2" charset="77"/>
                </a:rPr>
                <a:t>Lien vers l’inscription:</a:t>
              </a:r>
            </a:p>
            <a:p>
              <a:r>
                <a:rPr lang="en-US" sz="1000" u="sng">
                  <a:solidFill>
                    <a:srgbClr val="D32027"/>
                  </a:solidFill>
                  <a:latin typeface="Encode Sans" pitchFamily="2" charset="0"/>
                </a:rPr>
                <a:t>Association canadienne des </a:t>
              </a:r>
              <a:r>
                <a:rPr lang="en-US" sz="1000" u="sng" err="1">
                  <a:solidFill>
                    <a:srgbClr val="D32027"/>
                  </a:solidFill>
                  <a:latin typeface="Encode Sans" pitchFamily="2" charset="0"/>
                </a:rPr>
                <a:t>entraîneurs</a:t>
              </a:r>
              <a:endParaRPr lang="en-US" sz="1000" u="sng">
                <a:solidFill>
                  <a:srgbClr val="D32027"/>
                </a:solidFill>
                <a:latin typeface="Encode Sans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08A5C3-9472-6614-C6CD-973D52AC0367}"/>
                </a:ext>
              </a:extLst>
            </p:cNvPr>
            <p:cNvSpPr/>
            <p:nvPr/>
          </p:nvSpPr>
          <p:spPr>
            <a:xfrm>
              <a:off x="609600" y="2132886"/>
              <a:ext cx="1850796" cy="27699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latin typeface="Encode Sans" pitchFamily="2" charset="77"/>
                </a:rPr>
                <a:t>ÂGE DE L’ENTRAÎNEUR:</a:t>
              </a:r>
            </a:p>
            <a:p>
              <a:r>
                <a:rPr lang="fr-CA" sz="1200">
                  <a:latin typeface="Encode Sans" pitchFamily="2" charset="77"/>
                </a:rPr>
                <a:t>24 et plus </a:t>
              </a:r>
            </a:p>
            <a:p>
              <a:endParaRPr lang="fr-CA" sz="1200" b="1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ÂGE DES ATHLÈTES :</a:t>
              </a:r>
              <a:r>
                <a:rPr lang="fr-CA" sz="1200">
                  <a:latin typeface="Encode Sans" pitchFamily="2" charset="77"/>
                </a:rPr>
                <a:t> </a:t>
              </a:r>
            </a:p>
            <a:p>
              <a:r>
                <a:rPr lang="fr-CA" sz="1200">
                  <a:latin typeface="Encode Sans" pitchFamily="2" charset="77"/>
                </a:rPr>
                <a:t>14 et plus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STADES DE DLT 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S’entraîner à la compétition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S’entraîner pour gagner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MILIEU SPORTIF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Championnats nationaux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Championnats pour la jeunesse internationaux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08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944DDD3-19A1-F5AD-2BDA-B982312CD1CE}"/>
              </a:ext>
            </a:extLst>
          </p:cNvPr>
          <p:cNvCxnSpPr/>
          <p:nvPr/>
        </p:nvCxnSpPr>
        <p:spPr>
          <a:xfrm>
            <a:off x="611748" y="5189220"/>
            <a:ext cx="10956365" cy="0"/>
          </a:xfrm>
          <a:prstGeom prst="line">
            <a:avLst/>
          </a:prstGeom>
          <a:ln w="31750">
            <a:solidFill>
              <a:srgbClr val="485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8D8D5C3C-9F3F-5510-C2FD-FCE53F6F89FD}"/>
              </a:ext>
            </a:extLst>
          </p:cNvPr>
          <p:cNvSpPr/>
          <p:nvPr/>
        </p:nvSpPr>
        <p:spPr>
          <a:xfrm>
            <a:off x="8295614" y="5541031"/>
            <a:ext cx="3272499" cy="821668"/>
          </a:xfrm>
          <a:prstGeom prst="rect">
            <a:avLst/>
          </a:prstGeom>
          <a:solidFill>
            <a:srgbClr val="D3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>
                <a:solidFill>
                  <a:schemeClr val="bg1"/>
                </a:solidFill>
                <a:latin typeface="Encode Sans" pitchFamily="2" charset="77"/>
              </a:rPr>
              <a:t>Présentation et examen final</a:t>
            </a:r>
          </a:p>
          <a:p>
            <a:pPr algn="ctr"/>
            <a:r>
              <a:rPr lang="fr-CA" sz="1200" b="1">
                <a:solidFill>
                  <a:schemeClr val="bg1"/>
                </a:solidFill>
                <a:latin typeface="Encode Sans" pitchFamily="2" charset="77"/>
              </a:rPr>
              <a:t>Respect des normes du programme</a:t>
            </a:r>
          </a:p>
        </p:txBody>
      </p: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DC92289-7D5A-8A5E-1A48-B7661C67A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pic>
        <p:nvPicPr>
          <p:cNvPr id="90" name="Picture 89" descr="A logo for a company&#10;&#10;AI-generated content may be incorrect.">
            <a:extLst>
              <a:ext uri="{FF2B5EF4-FFF2-40B4-BE49-F238E27FC236}">
                <a16:creationId xmlns:a16="http://schemas.microsoft.com/office/drawing/2014/main" id="{0A0B75E2-1F2C-0851-61D4-A70586B37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38" y="5539572"/>
            <a:ext cx="1514362" cy="82417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66115C5-FDEB-3A4E-83CA-29D61680E82A}"/>
              </a:ext>
            </a:extLst>
          </p:cNvPr>
          <p:cNvGrpSpPr/>
          <p:nvPr/>
        </p:nvGrpSpPr>
        <p:grpSpPr>
          <a:xfrm>
            <a:off x="-3572" y="0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41C528-5A7B-02A1-F8C6-112BBDA240A8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7A1263-3B58-3A00-5908-3F3299AA7B8C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8" name="Picture 67" descr="A logo with a red design&#10;&#10;AI-generated content may be incorrect.">
            <a:extLst>
              <a:ext uri="{FF2B5EF4-FFF2-40B4-BE49-F238E27FC236}">
                <a16:creationId xmlns:a16="http://schemas.microsoft.com/office/drawing/2014/main" id="{8118374C-4E6E-FB55-4452-002D42249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9"/>
          <a:stretch>
            <a:fillRect/>
          </a:stretch>
        </p:blipFill>
        <p:spPr>
          <a:xfrm rot="16200000">
            <a:off x="227655" y="3204105"/>
            <a:ext cx="2401285" cy="817433"/>
          </a:xfrm>
          <a:prstGeom prst="rect">
            <a:avLst/>
          </a:prstGeom>
        </p:spPr>
      </p:pic>
      <p:sp>
        <p:nvSpPr>
          <p:cNvPr id="77" name="Down Arrow 76">
            <a:extLst>
              <a:ext uri="{FF2B5EF4-FFF2-40B4-BE49-F238E27FC236}">
                <a16:creationId xmlns:a16="http://schemas.microsoft.com/office/drawing/2014/main" id="{FE62CC65-157E-161C-D51E-87761954FBD8}"/>
              </a:ext>
            </a:extLst>
          </p:cNvPr>
          <p:cNvSpPr/>
          <p:nvPr/>
        </p:nvSpPr>
        <p:spPr>
          <a:xfrm>
            <a:off x="9741277" y="4577163"/>
            <a:ext cx="353281" cy="801502"/>
          </a:xfrm>
          <a:prstGeom prst="downArrow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>
            <a:extLst>
              <a:ext uri="{FF2B5EF4-FFF2-40B4-BE49-F238E27FC236}">
                <a16:creationId xmlns:a16="http://schemas.microsoft.com/office/drawing/2014/main" id="{27CAF344-25F9-03A7-2452-57BC877EF6D5}"/>
              </a:ext>
            </a:extLst>
          </p:cNvPr>
          <p:cNvSpPr/>
          <p:nvPr/>
        </p:nvSpPr>
        <p:spPr>
          <a:xfrm rot="16200000">
            <a:off x="7582113" y="2074148"/>
            <a:ext cx="270860" cy="1045396"/>
          </a:xfrm>
          <a:prstGeom prst="downArrow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DECBAE9-8F2F-92DE-B474-B9663DDC1532}"/>
              </a:ext>
            </a:extLst>
          </p:cNvPr>
          <p:cNvSpPr/>
          <p:nvPr/>
        </p:nvSpPr>
        <p:spPr>
          <a:xfrm>
            <a:off x="2743219" y="2169693"/>
            <a:ext cx="4885085" cy="2665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Bent Arrow 64">
            <a:extLst>
              <a:ext uri="{FF2B5EF4-FFF2-40B4-BE49-F238E27FC236}">
                <a16:creationId xmlns:a16="http://schemas.microsoft.com/office/drawing/2014/main" id="{475C8004-CF9B-D6B6-1095-4CAA15E378F0}"/>
              </a:ext>
            </a:extLst>
          </p:cNvPr>
          <p:cNvSpPr/>
          <p:nvPr/>
        </p:nvSpPr>
        <p:spPr>
          <a:xfrm rot="10800000" flipH="1">
            <a:off x="2148401" y="1968383"/>
            <a:ext cx="669194" cy="1769061"/>
          </a:xfrm>
          <a:prstGeom prst="bentArrow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A0361-8A2F-F440-2DC5-E7E6A74C173D}"/>
              </a:ext>
            </a:extLst>
          </p:cNvPr>
          <p:cNvSpPr/>
          <p:nvPr/>
        </p:nvSpPr>
        <p:spPr>
          <a:xfrm>
            <a:off x="611748" y="1200146"/>
            <a:ext cx="3346874" cy="821668"/>
          </a:xfrm>
          <a:prstGeom prst="rect">
            <a:avLst/>
          </a:prstGeom>
          <a:solidFill>
            <a:srgbClr val="D3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C4CB40-B262-6FE1-7500-EFCD6A27A5AA}"/>
              </a:ext>
            </a:extLst>
          </p:cNvPr>
          <p:cNvSpPr/>
          <p:nvPr/>
        </p:nvSpPr>
        <p:spPr>
          <a:xfrm>
            <a:off x="790575" y="1262385"/>
            <a:ext cx="28624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chemeClr val="bg1"/>
                </a:solidFill>
                <a:latin typeface="Encode Sans" pitchFamily="2" charset="77"/>
              </a:rPr>
              <a:t>Admission au programme </a:t>
            </a:r>
          </a:p>
          <a:p>
            <a:r>
              <a:rPr lang="fr-CA" sz="1200" b="1">
                <a:solidFill>
                  <a:schemeClr val="bg1"/>
                </a:solidFill>
                <a:latin typeface="Encode Sans" pitchFamily="2" charset="77"/>
              </a:rPr>
              <a:t>• Entraîneur d’un ONS ou d’un Institut</a:t>
            </a:r>
          </a:p>
          <a:p>
            <a:r>
              <a:rPr lang="fr-CA" sz="1200" b="1">
                <a:solidFill>
                  <a:schemeClr val="bg1"/>
                </a:solidFill>
                <a:latin typeface="Encode Sans" pitchFamily="2" charset="77"/>
              </a:rPr>
              <a:t>• EPA membre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69D79BE-BD61-E048-FAEF-0BC73C45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2256374"/>
            <a:ext cx="36195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Rétroaction sur les compétences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2966253-6ECA-1980-FAA1-94E6AC7D7A5F}"/>
              </a:ext>
            </a:extLst>
          </p:cNvPr>
          <p:cNvGrpSpPr/>
          <p:nvPr/>
        </p:nvGrpSpPr>
        <p:grpSpPr>
          <a:xfrm>
            <a:off x="2817597" y="2626531"/>
            <a:ext cx="4736331" cy="2064307"/>
            <a:chOff x="2328627" y="2438404"/>
            <a:chExt cx="3882041" cy="22068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2EEF89D-B7B8-8F7D-0620-078D4923F11A}"/>
                </a:ext>
              </a:extLst>
            </p:cNvPr>
            <p:cNvGrpSpPr/>
            <p:nvPr/>
          </p:nvGrpSpPr>
          <p:grpSpPr>
            <a:xfrm>
              <a:off x="2328627" y="2438404"/>
              <a:ext cx="1990759" cy="1090410"/>
              <a:chOff x="2328627" y="2438404"/>
              <a:chExt cx="2551717" cy="109041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7D96DE8-3EFC-DA5E-829F-5ED34DAD868D}"/>
                  </a:ext>
                </a:extLst>
              </p:cNvPr>
              <p:cNvGrpSpPr/>
              <p:nvPr/>
            </p:nvGrpSpPr>
            <p:grpSpPr>
              <a:xfrm>
                <a:off x="2408372" y="2438404"/>
                <a:ext cx="2392227" cy="1090410"/>
                <a:chOff x="1786368" y="3583172"/>
                <a:chExt cx="2551716" cy="1175194"/>
              </a:xfrm>
            </p:grpSpPr>
            <p:sp>
              <p:nvSpPr>
                <p:cNvPr id="19" name="Pentagon 18">
                  <a:extLst>
                    <a:ext uri="{FF2B5EF4-FFF2-40B4-BE49-F238E27FC236}">
                      <a16:creationId xmlns:a16="http://schemas.microsoft.com/office/drawing/2014/main" id="{99965B35-0CA0-1226-C180-8E2BB10DDDC7}"/>
                    </a:ext>
                  </a:extLst>
                </p:cNvPr>
                <p:cNvSpPr/>
                <p:nvPr/>
              </p:nvSpPr>
              <p:spPr>
                <a:xfrm>
                  <a:off x="2924052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Pentagon 22">
                  <a:extLst>
                    <a:ext uri="{FF2B5EF4-FFF2-40B4-BE49-F238E27FC236}">
                      <a16:creationId xmlns:a16="http://schemas.microsoft.com/office/drawing/2014/main" id="{4F795754-10E5-F1B8-FB5A-EFAEF22D217B}"/>
                    </a:ext>
                  </a:extLst>
                </p:cNvPr>
                <p:cNvSpPr/>
                <p:nvPr/>
              </p:nvSpPr>
              <p:spPr>
                <a:xfrm rot="10800000">
                  <a:off x="1786368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BEC63A-BAAF-2C29-D568-866185058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627" y="2737388"/>
                <a:ext cx="2551717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Leadership de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HP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776889-BEDF-182B-1813-26B8D31BACCA}"/>
                </a:ext>
              </a:extLst>
            </p:cNvPr>
            <p:cNvGrpSpPr/>
            <p:nvPr/>
          </p:nvGrpSpPr>
          <p:grpSpPr>
            <a:xfrm>
              <a:off x="4219909" y="2438404"/>
              <a:ext cx="1990759" cy="1090410"/>
              <a:chOff x="2328627" y="2438404"/>
              <a:chExt cx="2551717" cy="109041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8D736ED-882C-8062-89D5-C28808B8CEF3}"/>
                  </a:ext>
                </a:extLst>
              </p:cNvPr>
              <p:cNvGrpSpPr/>
              <p:nvPr/>
            </p:nvGrpSpPr>
            <p:grpSpPr>
              <a:xfrm>
                <a:off x="2408372" y="2438404"/>
                <a:ext cx="2392227" cy="1090410"/>
                <a:chOff x="1786368" y="3583172"/>
                <a:chExt cx="2551716" cy="1175194"/>
              </a:xfrm>
            </p:grpSpPr>
            <p:sp>
              <p:nvSpPr>
                <p:cNvPr id="38" name="Pentagon 37">
                  <a:extLst>
                    <a:ext uri="{FF2B5EF4-FFF2-40B4-BE49-F238E27FC236}">
                      <a16:creationId xmlns:a16="http://schemas.microsoft.com/office/drawing/2014/main" id="{71107258-B072-2FBC-B179-3CB8FB18D037}"/>
                    </a:ext>
                  </a:extLst>
                </p:cNvPr>
                <p:cNvSpPr/>
                <p:nvPr/>
              </p:nvSpPr>
              <p:spPr>
                <a:xfrm>
                  <a:off x="2924052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entagon 40">
                  <a:extLst>
                    <a:ext uri="{FF2B5EF4-FFF2-40B4-BE49-F238E27FC236}">
                      <a16:creationId xmlns:a16="http://schemas.microsoft.com/office/drawing/2014/main" id="{5E6B10CF-DC41-A075-28DE-342C357BC1A8}"/>
                    </a:ext>
                  </a:extLst>
                </p:cNvPr>
                <p:cNvSpPr/>
                <p:nvPr/>
              </p:nvSpPr>
              <p:spPr>
                <a:xfrm rot="10800000">
                  <a:off x="1786368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E9DBCD-629B-7F03-17EF-A1A0A9603A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627" y="2645136"/>
                <a:ext cx="2551717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Préparation à la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compétition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91AED99-DD3E-957C-3E85-8C79CA42C214}"/>
                </a:ext>
              </a:extLst>
            </p:cNvPr>
            <p:cNvGrpSpPr/>
            <p:nvPr/>
          </p:nvGrpSpPr>
          <p:grpSpPr>
            <a:xfrm>
              <a:off x="2328627" y="3554821"/>
              <a:ext cx="1990759" cy="1090410"/>
              <a:chOff x="2328627" y="2438404"/>
              <a:chExt cx="2551717" cy="109041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E5F0A57-D601-594E-CE52-C4ACE667B776}"/>
                  </a:ext>
                </a:extLst>
              </p:cNvPr>
              <p:cNvGrpSpPr/>
              <p:nvPr/>
            </p:nvGrpSpPr>
            <p:grpSpPr>
              <a:xfrm>
                <a:off x="2408372" y="2438404"/>
                <a:ext cx="2392227" cy="1090410"/>
                <a:chOff x="1786368" y="3583172"/>
                <a:chExt cx="2551716" cy="1175194"/>
              </a:xfrm>
            </p:grpSpPr>
            <p:sp>
              <p:nvSpPr>
                <p:cNvPr id="46" name="Pentagon 45">
                  <a:extLst>
                    <a:ext uri="{FF2B5EF4-FFF2-40B4-BE49-F238E27FC236}">
                      <a16:creationId xmlns:a16="http://schemas.microsoft.com/office/drawing/2014/main" id="{8C34C3A3-E613-51EF-D4CE-988B2BB3A078}"/>
                    </a:ext>
                  </a:extLst>
                </p:cNvPr>
                <p:cNvSpPr/>
                <p:nvPr/>
              </p:nvSpPr>
              <p:spPr>
                <a:xfrm>
                  <a:off x="2924052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Pentagon 46">
                  <a:extLst>
                    <a:ext uri="{FF2B5EF4-FFF2-40B4-BE49-F238E27FC236}">
                      <a16:creationId xmlns:a16="http://schemas.microsoft.com/office/drawing/2014/main" id="{17EE6BA2-7BE5-4E5B-203D-30E74C601879}"/>
                    </a:ext>
                  </a:extLst>
                </p:cNvPr>
                <p:cNvSpPr/>
                <p:nvPr/>
              </p:nvSpPr>
              <p:spPr>
                <a:xfrm rot="10800000">
                  <a:off x="1786368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B84269-6DD9-634C-7942-47CCE8D995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627" y="2737388"/>
                <a:ext cx="2551717" cy="7896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Entraîner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efficacement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en HP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D785E26-CAF6-1C93-5986-56D475C55042}"/>
                </a:ext>
              </a:extLst>
            </p:cNvPr>
            <p:cNvGrpSpPr/>
            <p:nvPr/>
          </p:nvGrpSpPr>
          <p:grpSpPr>
            <a:xfrm>
              <a:off x="4219909" y="3554821"/>
              <a:ext cx="1990759" cy="1090410"/>
              <a:chOff x="2328627" y="2438404"/>
              <a:chExt cx="2551717" cy="109041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23544B8-EFCA-0815-618C-64410186C3AF}"/>
                  </a:ext>
                </a:extLst>
              </p:cNvPr>
              <p:cNvGrpSpPr/>
              <p:nvPr/>
            </p:nvGrpSpPr>
            <p:grpSpPr>
              <a:xfrm>
                <a:off x="2408372" y="2438404"/>
                <a:ext cx="2392227" cy="1090410"/>
                <a:chOff x="1786368" y="3583172"/>
                <a:chExt cx="2551716" cy="1175194"/>
              </a:xfrm>
            </p:grpSpPr>
            <p:sp>
              <p:nvSpPr>
                <p:cNvPr id="51" name="Pentagon 50">
                  <a:extLst>
                    <a:ext uri="{FF2B5EF4-FFF2-40B4-BE49-F238E27FC236}">
                      <a16:creationId xmlns:a16="http://schemas.microsoft.com/office/drawing/2014/main" id="{696A9DDB-A0F0-A2AB-B980-A328A2B55E6C}"/>
                    </a:ext>
                  </a:extLst>
                </p:cNvPr>
                <p:cNvSpPr/>
                <p:nvPr/>
              </p:nvSpPr>
              <p:spPr>
                <a:xfrm>
                  <a:off x="2924052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Pentagon 51">
                  <a:extLst>
                    <a:ext uri="{FF2B5EF4-FFF2-40B4-BE49-F238E27FC236}">
                      <a16:creationId xmlns:a16="http://schemas.microsoft.com/office/drawing/2014/main" id="{C0DCBEAF-082B-F957-B135-91019B864B46}"/>
                    </a:ext>
                  </a:extLst>
                </p:cNvPr>
                <p:cNvSpPr/>
                <p:nvPr/>
              </p:nvSpPr>
              <p:spPr>
                <a:xfrm rot="10800000">
                  <a:off x="1786368" y="3583172"/>
                  <a:ext cx="1414032" cy="1175194"/>
                </a:xfrm>
                <a:prstGeom prst="homePlate">
                  <a:avLst>
                    <a:gd name="adj" fmla="val 31000"/>
                  </a:avLst>
                </a:prstGeom>
                <a:solidFill>
                  <a:srgbClr val="B6D55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945CC85-7FC3-6314-0D84-39CFA69539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627" y="2737388"/>
                <a:ext cx="2551717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Plan de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48535B"/>
                    </a:solidFill>
                    <a:latin typeface="Encode Sans" pitchFamily="2" charset="77"/>
                    <a:cs typeface="Poppins" panose="00000500000000000000" pitchFamily="2" charset="0"/>
                  </a:rPr>
                  <a:t>haute performance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ADF5843-3FD7-3D00-2F57-6C01B335CCBF}"/>
              </a:ext>
            </a:extLst>
          </p:cNvPr>
          <p:cNvGrpSpPr/>
          <p:nvPr/>
        </p:nvGrpSpPr>
        <p:grpSpPr>
          <a:xfrm>
            <a:off x="4371133" y="3320680"/>
            <a:ext cx="1629259" cy="658040"/>
            <a:chOff x="4282123" y="4862626"/>
            <a:chExt cx="1866331" cy="109041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D114E97-6FF1-1E7C-C6FB-4DEBD38B499C}"/>
                </a:ext>
              </a:extLst>
            </p:cNvPr>
            <p:cNvGrpSpPr/>
            <p:nvPr/>
          </p:nvGrpSpPr>
          <p:grpSpPr>
            <a:xfrm>
              <a:off x="4282123" y="4862626"/>
              <a:ext cx="1866331" cy="1090410"/>
              <a:chOff x="1786368" y="3583172"/>
              <a:chExt cx="2551716" cy="1175194"/>
            </a:xfrm>
            <a:solidFill>
              <a:srgbClr val="D32027">
                <a:alpha val="60000"/>
              </a:srgbClr>
            </a:solidFill>
          </p:grpSpPr>
          <p:sp>
            <p:nvSpPr>
              <p:cNvPr id="56" name="Pentagon 55">
                <a:extLst>
                  <a:ext uri="{FF2B5EF4-FFF2-40B4-BE49-F238E27FC236}">
                    <a16:creationId xmlns:a16="http://schemas.microsoft.com/office/drawing/2014/main" id="{35201410-9003-6C37-AC8D-4645CE3DAD7C}"/>
                  </a:ext>
                </a:extLst>
              </p:cNvPr>
              <p:cNvSpPr/>
              <p:nvPr/>
            </p:nvSpPr>
            <p:spPr>
              <a:xfrm>
                <a:off x="3069469" y="3583172"/>
                <a:ext cx="1268615" cy="1175194"/>
              </a:xfrm>
              <a:prstGeom prst="homePlate">
                <a:avLst>
                  <a:gd name="adj" fmla="val 31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Pentagon 56">
                <a:extLst>
                  <a:ext uri="{FF2B5EF4-FFF2-40B4-BE49-F238E27FC236}">
                    <a16:creationId xmlns:a16="http://schemas.microsoft.com/office/drawing/2014/main" id="{7803E4D7-4AAD-135A-6317-03E462D06B02}"/>
                  </a:ext>
                </a:extLst>
              </p:cNvPr>
              <p:cNvSpPr/>
              <p:nvPr/>
            </p:nvSpPr>
            <p:spPr>
              <a:xfrm rot="10800000">
                <a:off x="1786368" y="3583172"/>
                <a:ext cx="1283101" cy="1175194"/>
              </a:xfrm>
              <a:prstGeom prst="homePlate">
                <a:avLst>
                  <a:gd name="adj" fmla="val 31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A013BE4-D26D-5470-21D5-9B0880BCF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9386" y="5161610"/>
              <a:ext cx="1829068" cy="577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Compétences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de base</a:t>
              </a:r>
            </a:p>
          </p:txBody>
        </p:sp>
      </p:grpSp>
      <p:sp>
        <p:nvSpPr>
          <p:cNvPr id="66" name="TextBox 14">
            <a:extLst>
              <a:ext uri="{FF2B5EF4-FFF2-40B4-BE49-F238E27FC236}">
                <a16:creationId xmlns:a16="http://schemas.microsoft.com/office/drawing/2014/main" id="{85B1BDA5-F5AE-851A-1496-D7AD028968E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25068" y="3437088"/>
            <a:ext cx="2350223" cy="3004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Phase de mentorat des entraîneurs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17EBA87-4EC3-47CA-F50B-2DF5426641F1}"/>
              </a:ext>
            </a:extLst>
          </p:cNvPr>
          <p:cNvSpPr/>
          <p:nvPr/>
        </p:nvSpPr>
        <p:spPr>
          <a:xfrm>
            <a:off x="8295614" y="2173103"/>
            <a:ext cx="3272499" cy="821668"/>
          </a:xfrm>
          <a:prstGeom prst="rect">
            <a:avLst/>
          </a:prstGeom>
          <a:solidFill>
            <a:srgbClr val="D3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>
                <a:solidFill>
                  <a:schemeClr val="bg1"/>
                </a:solidFill>
                <a:latin typeface="Encode Sans" pitchFamily="2" charset="77"/>
              </a:rPr>
              <a:t>Vérification des compétences</a:t>
            </a:r>
          </a:p>
          <a:p>
            <a:pPr algn="ctr"/>
            <a:r>
              <a:rPr lang="fr-CA" sz="1200" b="1">
                <a:solidFill>
                  <a:schemeClr val="bg1"/>
                </a:solidFill>
                <a:latin typeface="Encode Sans" pitchFamily="2" charset="77"/>
              </a:rPr>
              <a:t>Panel et mentorat</a:t>
            </a:r>
          </a:p>
          <a:p>
            <a:pPr algn="ctr"/>
            <a:r>
              <a:rPr lang="fr-CA" sz="1200" b="1">
                <a:solidFill>
                  <a:schemeClr val="bg1"/>
                </a:solidFill>
                <a:latin typeface="Encode Sans" pitchFamily="2" charset="77"/>
              </a:rPr>
              <a:t>Discussion</a:t>
            </a:r>
          </a:p>
        </p:txBody>
      </p:sp>
      <p:sp>
        <p:nvSpPr>
          <p:cNvPr id="73" name="Down Arrow 72">
            <a:extLst>
              <a:ext uri="{FF2B5EF4-FFF2-40B4-BE49-F238E27FC236}">
                <a16:creationId xmlns:a16="http://schemas.microsoft.com/office/drawing/2014/main" id="{CADA2418-C05C-4DA4-2A03-3403010730BB}"/>
              </a:ext>
            </a:extLst>
          </p:cNvPr>
          <p:cNvSpPr/>
          <p:nvPr/>
        </p:nvSpPr>
        <p:spPr>
          <a:xfrm>
            <a:off x="9741277" y="2994771"/>
            <a:ext cx="353281" cy="801502"/>
          </a:xfrm>
          <a:prstGeom prst="downArrow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id="{70FCF6FF-1CDC-66D6-5E7C-45DD9E223FAF}"/>
              </a:ext>
            </a:extLst>
          </p:cNvPr>
          <p:cNvSpPr/>
          <p:nvPr/>
        </p:nvSpPr>
        <p:spPr>
          <a:xfrm rot="5400000">
            <a:off x="7926109" y="3888466"/>
            <a:ext cx="270860" cy="1045396"/>
          </a:xfrm>
          <a:prstGeom prst="downArrow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235BD63-E547-8B9B-3FAB-F525D990E77C}"/>
              </a:ext>
            </a:extLst>
          </p:cNvPr>
          <p:cNvSpPr/>
          <p:nvPr/>
        </p:nvSpPr>
        <p:spPr>
          <a:xfrm>
            <a:off x="8295614" y="3990715"/>
            <a:ext cx="3272499" cy="821668"/>
          </a:xfrm>
          <a:prstGeom prst="rect">
            <a:avLst/>
          </a:prstGeom>
          <a:solidFill>
            <a:srgbClr val="D3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>
                <a:solidFill>
                  <a:schemeClr val="bg1"/>
                </a:solidFill>
                <a:latin typeface="Encode Sans" pitchFamily="2" charset="77"/>
              </a:rPr>
              <a:t>Plan de perfectionnement professionnel</a:t>
            </a:r>
          </a:p>
          <a:p>
            <a:pPr algn="ctr"/>
            <a:r>
              <a:rPr lang="fr-CA" sz="1200" b="1">
                <a:solidFill>
                  <a:schemeClr val="bg1"/>
                </a:solidFill>
                <a:latin typeface="Encode Sans" pitchFamily="2" charset="77"/>
              </a:rPr>
              <a:t>individuel</a:t>
            </a:r>
          </a:p>
        </p:txBody>
      </p:sp>
      <p:sp>
        <p:nvSpPr>
          <p:cNvPr id="82" name="TextBox 14">
            <a:extLst>
              <a:ext uri="{FF2B5EF4-FFF2-40B4-BE49-F238E27FC236}">
                <a16:creationId xmlns:a16="http://schemas.microsoft.com/office/drawing/2014/main" id="{38BF1F3B-2D0A-B9AA-4B61-9076835CC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1" y="469169"/>
            <a:ext cx="810513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b="1">
                <a:latin typeface="Encode Sans" pitchFamily="2" charset="77"/>
                <a:cs typeface="Poppins" panose="00000500000000000000" pitchFamily="2" charset="0"/>
              </a:rPr>
              <a:t>Compétition – Haute performance</a:t>
            </a:r>
          </a:p>
        </p:txBody>
      </p:sp>
      <p:pic>
        <p:nvPicPr>
          <p:cNvPr id="85" name="Picture 84" descr="A logo with text overlay&#10;&#10;AI-generated content may be incorrect.">
            <a:extLst>
              <a:ext uri="{FF2B5EF4-FFF2-40B4-BE49-F238E27FC236}">
                <a16:creationId xmlns:a16="http://schemas.microsoft.com/office/drawing/2014/main" id="{83DC3D86-7E59-1B61-6E78-B9A46CF36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2" y="5564977"/>
            <a:ext cx="1704320" cy="750271"/>
          </a:xfrm>
          <a:prstGeom prst="rect">
            <a:avLst/>
          </a:prstGeom>
        </p:spPr>
      </p:pic>
      <p:sp>
        <p:nvSpPr>
          <p:cNvPr id="86" name="Down Arrow 85">
            <a:extLst>
              <a:ext uri="{FF2B5EF4-FFF2-40B4-BE49-F238E27FC236}">
                <a16:creationId xmlns:a16="http://schemas.microsoft.com/office/drawing/2014/main" id="{3EDF04B9-BE53-32CB-C5FA-F0B39CE66369}"/>
              </a:ext>
            </a:extLst>
          </p:cNvPr>
          <p:cNvSpPr/>
          <p:nvPr/>
        </p:nvSpPr>
        <p:spPr>
          <a:xfrm rot="10800000">
            <a:off x="2231767" y="4577163"/>
            <a:ext cx="353281" cy="801502"/>
          </a:xfrm>
          <a:prstGeom prst="downArrow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14">
            <a:extLst>
              <a:ext uri="{FF2B5EF4-FFF2-40B4-BE49-F238E27FC236}">
                <a16:creationId xmlns:a16="http://schemas.microsoft.com/office/drawing/2014/main" id="{ACD76561-3EE6-A55D-D030-BE84C2B8F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142" y="5754421"/>
            <a:ext cx="2350223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Certification en coaching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de haute performance</a:t>
            </a:r>
          </a:p>
        </p:txBody>
      </p:sp>
      <p:sp>
        <p:nvSpPr>
          <p:cNvPr id="88" name="TextBox 14">
            <a:extLst>
              <a:ext uri="{FF2B5EF4-FFF2-40B4-BE49-F238E27FC236}">
                <a16:creationId xmlns:a16="http://schemas.microsoft.com/office/drawing/2014/main" id="{D60F5153-C7F5-35B7-E1A2-2BC13C205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722" y="5275776"/>
            <a:ext cx="3972682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Phase de certification des entraîneurs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D6BDE0A-F4D5-8C09-ABAE-E9CBA8622708}"/>
              </a:ext>
            </a:extLst>
          </p:cNvPr>
          <p:cNvCxnSpPr/>
          <p:nvPr/>
        </p:nvCxnSpPr>
        <p:spPr>
          <a:xfrm>
            <a:off x="611748" y="2091690"/>
            <a:ext cx="10956365" cy="0"/>
          </a:xfrm>
          <a:prstGeom prst="line">
            <a:avLst/>
          </a:prstGeom>
          <a:ln w="31750">
            <a:solidFill>
              <a:srgbClr val="485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4">
            <a:extLst>
              <a:ext uri="{FF2B5EF4-FFF2-40B4-BE49-F238E27FC236}">
                <a16:creationId xmlns:a16="http://schemas.microsoft.com/office/drawing/2014/main" id="{2637132F-D1AB-F87E-DA57-58679CD69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268" y="1446105"/>
            <a:ext cx="306538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Phase de sélection des entraîneurs</a:t>
            </a:r>
          </a:p>
        </p:txBody>
      </p:sp>
      <p:sp>
        <p:nvSpPr>
          <p:cNvPr id="95" name="TextBox 14">
            <a:extLst>
              <a:ext uri="{FF2B5EF4-FFF2-40B4-BE49-F238E27FC236}">
                <a16:creationId xmlns:a16="http://schemas.microsoft.com/office/drawing/2014/main" id="{F1ED67FA-5E98-FC51-A6C9-0B40C5124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5608" y="1754715"/>
            <a:ext cx="306538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ONS</a:t>
            </a:r>
          </a:p>
        </p:txBody>
      </p:sp>
      <p:pic>
        <p:nvPicPr>
          <p:cNvPr id="97" name="Picture 96" descr="A logo of a company&#10;&#10;AI-generated content may be incorrect.">
            <a:extLst>
              <a:ext uri="{FF2B5EF4-FFF2-40B4-BE49-F238E27FC236}">
                <a16:creationId xmlns:a16="http://schemas.microsoft.com/office/drawing/2014/main" id="{8D80E584-2BD8-F859-37B3-B285EAFB80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0" b="22380"/>
          <a:stretch>
            <a:fillRect/>
          </a:stretch>
        </p:blipFill>
        <p:spPr>
          <a:xfrm>
            <a:off x="8967321" y="535117"/>
            <a:ext cx="1901191" cy="10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8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958716-7C8B-8041-05A1-A5947AEDA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 r="11575" b="28117"/>
          <a:stretch>
            <a:fillRect/>
          </a:stretch>
        </p:blipFill>
        <p:spPr>
          <a:xfrm>
            <a:off x="0" y="0"/>
            <a:ext cx="6096000" cy="6842232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AF4FF0BE-5602-BF03-72AA-734668A1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2998739"/>
            <a:ext cx="3606799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4800" b="1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Instruction</a:t>
            </a:r>
          </a:p>
        </p:txBody>
      </p:sp>
      <p:pic>
        <p:nvPicPr>
          <p:cNvPr id="6" name="Picture 5" descr="A logo with a flame&#10;&#10;AI-generated content may be incorrect.">
            <a:extLst>
              <a:ext uri="{FF2B5EF4-FFF2-40B4-BE49-F238E27FC236}">
                <a16:creationId xmlns:a16="http://schemas.microsoft.com/office/drawing/2014/main" id="{D07A579F-8C14-D74B-A0D9-9AB5615B7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b="31067"/>
          <a:stretch>
            <a:fillRect/>
          </a:stretch>
        </p:blipFill>
        <p:spPr>
          <a:xfrm>
            <a:off x="1" y="638170"/>
            <a:ext cx="1781616" cy="62198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29D059-6D36-9A21-16AF-FDC62EE3B7E1}"/>
              </a:ext>
            </a:extLst>
          </p:cNvPr>
          <p:cNvGrpSpPr/>
          <p:nvPr/>
        </p:nvGrpSpPr>
        <p:grpSpPr>
          <a:xfrm>
            <a:off x="-3572" y="0"/>
            <a:ext cx="12199144" cy="6882354"/>
            <a:chOff x="0" y="0"/>
            <a:chExt cx="12199144" cy="6882354"/>
          </a:xfrm>
          <a:solidFill>
            <a:srgbClr val="FFCC4C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13C429-BE14-D979-02EA-8FA5E693845C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4D43DA-EE13-E36E-D19D-93665DB96321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792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6DCDBED-3874-C742-207B-AC97A44D11CD}"/>
              </a:ext>
            </a:extLst>
          </p:cNvPr>
          <p:cNvGrpSpPr/>
          <p:nvPr/>
        </p:nvGrpSpPr>
        <p:grpSpPr>
          <a:xfrm>
            <a:off x="9056587" y="501761"/>
            <a:ext cx="2712392" cy="3291840"/>
            <a:chOff x="9056587" y="501761"/>
            <a:chExt cx="2712392" cy="3291840"/>
          </a:xfrm>
        </p:grpSpPr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8A491A5F-3FD9-EC83-4B6C-9BC8F9C97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6496" y="1542369"/>
              <a:ext cx="25124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FFCC4C"/>
                  </a:solidFill>
                  <a:latin typeface="Encode Sans" pitchFamily="2" charset="77"/>
                  <a:cs typeface="Poppins" panose="00000500000000000000" pitchFamily="2" charset="0"/>
                </a:rPr>
                <a:t>CERTIFIÉ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7C4CB40-B262-6FE1-7500-EFCD6A27A5AA}"/>
                </a:ext>
              </a:extLst>
            </p:cNvPr>
            <p:cNvSpPr/>
            <p:nvPr/>
          </p:nvSpPr>
          <p:spPr>
            <a:xfrm>
              <a:off x="9256497" y="2038420"/>
              <a:ext cx="219486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ÉVALUATION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Observation en entraînement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5DF85AE-47D8-2406-9C9A-EEDB3B156FCD}"/>
                </a:ext>
              </a:extLst>
            </p:cNvPr>
            <p:cNvSpPr/>
            <p:nvPr/>
          </p:nvSpPr>
          <p:spPr>
            <a:xfrm>
              <a:off x="9056587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711ECF-B6C9-2944-CB0B-960E74466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9552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5D300E-00E8-8C98-B41A-494AD5E21745}"/>
              </a:ext>
            </a:extLst>
          </p:cNvPr>
          <p:cNvGrpSpPr/>
          <p:nvPr/>
        </p:nvGrpSpPr>
        <p:grpSpPr>
          <a:xfrm>
            <a:off x="3695309" y="3941064"/>
            <a:ext cx="7872804" cy="2386584"/>
            <a:chOff x="3695309" y="3941064"/>
            <a:chExt cx="7872804" cy="2386584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7786D1D-F7F3-4422-6BF9-60CF538759AB}"/>
                </a:ext>
              </a:extLst>
            </p:cNvPr>
            <p:cNvSpPr/>
            <p:nvPr/>
          </p:nvSpPr>
          <p:spPr>
            <a:xfrm>
              <a:off x="3695309" y="3941064"/>
              <a:ext cx="7872804" cy="2386584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EF6667FF-0267-31DE-BD62-568FF2A77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483861"/>
              <a:ext cx="1478149" cy="65070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835638-1C38-A102-2384-5FE06AC54EA8}"/>
                </a:ext>
              </a:extLst>
            </p:cNvPr>
            <p:cNvSpPr/>
            <p:nvPr/>
          </p:nvSpPr>
          <p:spPr>
            <a:xfrm>
              <a:off x="9027643" y="4017091"/>
              <a:ext cx="2356102" cy="9541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Modules multisports offerts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Plan d’action d’urgence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Habiletés mentales de base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Nutrition sportive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Planification d’une séance d’entraînement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Enseignement et apprentissage PNCE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DDC08C-F340-5562-06A8-70689F500930}"/>
                </a:ext>
              </a:extLst>
            </p:cNvPr>
            <p:cNvSpPr/>
            <p:nvPr/>
          </p:nvSpPr>
          <p:spPr>
            <a:xfrm>
              <a:off x="6747939" y="4141369"/>
              <a:ext cx="1850127" cy="187743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Pour vous inscrire :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vers l’inscription à une formation propre au sport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&lt;InsérerONS&gt;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&lt;InsérerOPTS&gt;</a:t>
              </a:r>
            </a:p>
            <a:p>
              <a:endParaRPr lang="en-US" sz="100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vers l’inscription à une formation multisports</a:t>
              </a:r>
            </a:p>
            <a:p>
              <a:r>
                <a:rPr lang="fr-CA" sz="1000" u="sng">
                  <a:solidFill>
                    <a:srgbClr val="D32027"/>
                  </a:solidFill>
                  <a:latin typeface="Encode Sans" pitchFamily="2" charset="77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RPTFE</a:t>
              </a:r>
            </a:p>
            <a:p>
              <a:endParaRPr lang="en-US" sz="100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Inscription à l’évaluation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pour l’inscription</a:t>
              </a:r>
            </a:p>
          </p:txBody>
        </p:sp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DC92289-7D5A-8A5E-1A48-B7661C67A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81D5E9-45C9-2F76-9B7A-6C55512B3A73}"/>
              </a:ext>
            </a:extLst>
          </p:cNvPr>
          <p:cNvGrpSpPr/>
          <p:nvPr/>
        </p:nvGrpSpPr>
        <p:grpSpPr>
          <a:xfrm>
            <a:off x="0" y="0"/>
            <a:ext cx="3352800" cy="6858495"/>
            <a:chOff x="0" y="0"/>
            <a:chExt cx="3352800" cy="68584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458092-2FDA-EFEB-C9FD-D8001C5F42EF}"/>
                </a:ext>
              </a:extLst>
            </p:cNvPr>
            <p:cNvSpPr/>
            <p:nvPr/>
          </p:nvSpPr>
          <p:spPr>
            <a:xfrm flipH="1">
              <a:off x="0" y="0"/>
              <a:ext cx="3352800" cy="6858495"/>
            </a:xfrm>
            <a:prstGeom prst="rect">
              <a:avLst/>
            </a:prstGeom>
            <a:solidFill>
              <a:srgbClr val="FFCC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218349A4-C0DF-0DA8-AF75-D3B519A0C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951" y="469169"/>
              <a:ext cx="231740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Instruction – Débutants PNCE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EC526-FBE6-62D2-1A80-CCD8901A46F6}"/>
                </a:ext>
              </a:extLst>
            </p:cNvPr>
            <p:cNvSpPr/>
            <p:nvPr/>
          </p:nvSpPr>
          <p:spPr>
            <a:xfrm>
              <a:off x="609600" y="3435207"/>
              <a:ext cx="1850796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latin typeface="Encode Sans" pitchFamily="2" charset="77"/>
                </a:rPr>
                <a:t>ÂGE DES ATHLÈTES :</a:t>
              </a:r>
              <a:r>
                <a:rPr lang="fr-CA" sz="1200">
                  <a:latin typeface="Encode Sans" pitchFamily="2" charset="77"/>
                </a:rPr>
                <a:t> </a:t>
              </a:r>
            </a:p>
            <a:p>
              <a:r>
                <a:rPr lang="fr-CA" sz="1200">
                  <a:latin typeface="Encode Sans" pitchFamily="2" charset="77"/>
                </a:rPr>
                <a:t>0-9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STADES DE DLT 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Enfant actif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S’amuser grâce au sport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MILIEU SPORTIF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Environnement d’entraînement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C84201-47FA-E01B-C3CA-397B709D80A2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59B3F984-0008-A4E4-6CF9-257AAAB3900E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FFCC4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E771EC52-251D-D578-D527-8E0AD6689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Cheminements d’entraîneur</a:t>
              </a:r>
            </a:p>
          </p:txBody>
        </p:sp>
        <p:pic>
          <p:nvPicPr>
            <p:cNvPr id="12" name="Picture 11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43D260B2-49B5-6EFF-068C-67B583978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289EA6-7850-9C39-6ECB-456CE5374CA4}"/>
              </a:ext>
            </a:extLst>
          </p:cNvPr>
          <p:cNvGrpSpPr/>
          <p:nvPr/>
        </p:nvGrpSpPr>
        <p:grpSpPr>
          <a:xfrm>
            <a:off x="6371603" y="501761"/>
            <a:ext cx="2617572" cy="3291840"/>
            <a:chOff x="6371603" y="501761"/>
            <a:chExt cx="2617572" cy="3291840"/>
          </a:xfrm>
        </p:grpSpPr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52480E9B-D3B6-2F0B-A5E2-10F395493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200" y="1545617"/>
              <a:ext cx="2453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FFCC4C"/>
                  </a:solidFill>
                  <a:latin typeface="Encode Sans" pitchFamily="2" charset="77"/>
                  <a:cs typeface="Poppins" panose="00000500000000000000" pitchFamily="2" charset="0"/>
                </a:rPr>
                <a:t>FORMÉ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39C652-3175-66AB-C82A-76E8DFE07FED}"/>
                </a:ext>
              </a:extLst>
            </p:cNvPr>
            <p:cNvSpPr/>
            <p:nvPr/>
          </p:nvSpPr>
          <p:spPr>
            <a:xfrm>
              <a:off x="6535200" y="2044917"/>
              <a:ext cx="228929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MODULES DU PNCE OBLIGATOIRES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937CEE3-45D3-B953-F7CB-9DA16F83ED2B}"/>
                </a:ext>
              </a:extLst>
            </p:cNvPr>
            <p:cNvSpPr/>
            <p:nvPr/>
          </p:nvSpPr>
          <p:spPr>
            <a:xfrm>
              <a:off x="6371603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77E328-4C67-E97B-C073-13F73491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8388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EC2B36-5D2E-CDEF-044F-7B198F972731}"/>
              </a:ext>
            </a:extLst>
          </p:cNvPr>
          <p:cNvGrpSpPr/>
          <p:nvPr/>
        </p:nvGrpSpPr>
        <p:grpSpPr>
          <a:xfrm>
            <a:off x="3695309" y="501761"/>
            <a:ext cx="2724701" cy="3291840"/>
            <a:chOff x="3695309" y="501761"/>
            <a:chExt cx="2724701" cy="3291840"/>
          </a:xfrm>
        </p:grpSpPr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C9F7E662-9652-AF7C-5AA9-9BB2F801D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38" y="1536731"/>
              <a:ext cx="24539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FFCC4C"/>
                  </a:solidFill>
                  <a:latin typeface="Encode Sans" pitchFamily="2" charset="77"/>
                  <a:cs typeface="Poppins" panose="00000500000000000000" pitchFamily="2" charset="0"/>
                </a:rPr>
                <a:t>EN COURS DE FORMATION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BA2839-58E6-3F4A-6BE6-E8E97253A849}"/>
                </a:ext>
              </a:extLst>
            </p:cNvPr>
            <p:cNvSpPr/>
            <p:nvPr/>
          </p:nvSpPr>
          <p:spPr>
            <a:xfrm>
              <a:off x="3966037" y="2027144"/>
              <a:ext cx="2232108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ATELIER DU PNCE OBLIGATOIRE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 2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BC3F7B-56D2-A57D-815A-A980FA56E761}"/>
                </a:ext>
              </a:extLst>
            </p:cNvPr>
            <p:cNvSpPr/>
            <p:nvPr/>
          </p:nvSpPr>
          <p:spPr>
            <a:xfrm>
              <a:off x="3695309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A9BCE4-29C4-FE62-01E2-9A0809E80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66115C5-FDEB-3A4E-83CA-29D61680E82A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41C528-5A7B-02A1-F8C6-112BBDA240A8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7A1263-3B58-3A00-5908-3F3299AA7B8C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AB0B0F3-1152-206F-6603-1BE7C1293167}"/>
              </a:ext>
            </a:extLst>
          </p:cNvPr>
          <p:cNvSpPr/>
          <p:nvPr/>
        </p:nvSpPr>
        <p:spPr>
          <a:xfrm>
            <a:off x="4004753" y="4141369"/>
            <a:ext cx="196241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Maintien de la certification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10 points de perfectionnement professionnel tous les 5 ans.</a:t>
            </a:r>
          </a:p>
        </p:txBody>
      </p:sp>
    </p:spTree>
    <p:extLst>
      <p:ext uri="{BB962C8B-B14F-4D97-AF65-F5344CB8AC3E}">
        <p14:creationId xmlns:p14="http://schemas.microsoft.com/office/powerpoint/2010/main" val="432624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EF5A754B-EAED-1FED-CAB7-4B76165D8A63}"/>
              </a:ext>
            </a:extLst>
          </p:cNvPr>
          <p:cNvGrpSpPr/>
          <p:nvPr/>
        </p:nvGrpSpPr>
        <p:grpSpPr>
          <a:xfrm>
            <a:off x="3695309" y="3941064"/>
            <a:ext cx="7872804" cy="2386584"/>
            <a:chOff x="3695309" y="3941064"/>
            <a:chExt cx="7872804" cy="2386584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7786D1D-F7F3-4422-6BF9-60CF538759AB}"/>
                </a:ext>
              </a:extLst>
            </p:cNvPr>
            <p:cNvSpPr/>
            <p:nvPr/>
          </p:nvSpPr>
          <p:spPr>
            <a:xfrm>
              <a:off x="3695309" y="3941064"/>
              <a:ext cx="7872804" cy="2386584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EF6667FF-0267-31DE-BD62-568FF2A77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483861"/>
              <a:ext cx="1478149" cy="650707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B8AF22-601F-E17A-1E74-FBEA31707DA3}"/>
                </a:ext>
              </a:extLst>
            </p:cNvPr>
            <p:cNvSpPr/>
            <p:nvPr/>
          </p:nvSpPr>
          <p:spPr>
            <a:xfrm>
              <a:off x="4004753" y="4141369"/>
              <a:ext cx="1962414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Maintien de la certification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10 points de perfectionnement professionnel tous les 5 ans.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2C0AB6-FE45-7DF3-9813-D25170575D9B}"/>
                </a:ext>
              </a:extLst>
            </p:cNvPr>
            <p:cNvSpPr/>
            <p:nvPr/>
          </p:nvSpPr>
          <p:spPr>
            <a:xfrm>
              <a:off x="9027643" y="4017091"/>
              <a:ext cx="2356102" cy="9541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Modules multisports offerts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Plan d’action d’urgence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Habiletés mentales de base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Nutrition sportive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Planification d’une séance d’entraînement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Enseignement et apprentissage PNCE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DC8D62-BC3B-C68F-9AD9-DEC8D525DCE9}"/>
                </a:ext>
              </a:extLst>
            </p:cNvPr>
            <p:cNvSpPr/>
            <p:nvPr/>
          </p:nvSpPr>
          <p:spPr>
            <a:xfrm>
              <a:off x="6747939" y="4141369"/>
              <a:ext cx="1850127" cy="187743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Pour vous inscrire :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vers l’inscription à une formation propre au sport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&lt;InsérerONS&gt;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&lt;InsérerOPTS&gt;</a:t>
              </a:r>
            </a:p>
            <a:p>
              <a:endParaRPr lang="en-US" sz="100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vers l’inscription à une formation multisports</a:t>
              </a:r>
            </a:p>
            <a:p>
              <a:r>
                <a:rPr lang="fr-CA" sz="1000" u="sng">
                  <a:solidFill>
                    <a:srgbClr val="D32027"/>
                  </a:solidFill>
                  <a:latin typeface="Encode Sans" pitchFamily="2" charset="77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RPTFE</a:t>
              </a:r>
            </a:p>
            <a:p>
              <a:endParaRPr lang="en-US" sz="100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Inscription à l’évaluation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pour l’inscription</a:t>
              </a:r>
            </a:p>
          </p:txBody>
        </p:sp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DC92289-7D5A-8A5E-1A48-B7661C67A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FBB9EAF-7397-A55D-6B01-18813B89F8AF}"/>
              </a:ext>
            </a:extLst>
          </p:cNvPr>
          <p:cNvGrpSpPr/>
          <p:nvPr/>
        </p:nvGrpSpPr>
        <p:grpSpPr>
          <a:xfrm>
            <a:off x="0" y="-21424"/>
            <a:ext cx="3352800" cy="6858495"/>
            <a:chOff x="0" y="-21424"/>
            <a:chExt cx="3352800" cy="68584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458092-2FDA-EFEB-C9FD-D8001C5F42EF}"/>
                </a:ext>
              </a:extLst>
            </p:cNvPr>
            <p:cNvSpPr/>
            <p:nvPr/>
          </p:nvSpPr>
          <p:spPr>
            <a:xfrm flipH="1">
              <a:off x="0" y="-21424"/>
              <a:ext cx="3352800" cy="6858495"/>
            </a:xfrm>
            <a:prstGeom prst="rect">
              <a:avLst/>
            </a:prstGeom>
            <a:solidFill>
              <a:srgbClr val="FFCC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218349A4-C0DF-0DA8-AF75-D3B519A0C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951" y="469169"/>
              <a:ext cx="231740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Instruction – Intermédiaire PNCE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EC526-FBE6-62D2-1A80-CCD8901A46F6}"/>
                </a:ext>
              </a:extLst>
            </p:cNvPr>
            <p:cNvSpPr/>
            <p:nvPr/>
          </p:nvSpPr>
          <p:spPr>
            <a:xfrm>
              <a:off x="609600" y="3435207"/>
              <a:ext cx="1850796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latin typeface="Encode Sans" pitchFamily="2" charset="77"/>
                </a:rPr>
                <a:t>ÂGE DES ATHLÈTES :</a:t>
              </a:r>
              <a:r>
                <a:rPr lang="fr-CA" sz="1200">
                  <a:latin typeface="Encode Sans" pitchFamily="2" charset="77"/>
                </a:rPr>
                <a:t> </a:t>
              </a:r>
            </a:p>
            <a:p>
              <a:r>
                <a:rPr lang="fr-CA" sz="1200">
                  <a:latin typeface="Encode Sans" pitchFamily="2" charset="77"/>
                </a:rPr>
                <a:t>9-12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STADES DE DLT 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Apprendre à s’entraîner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S’entraîner à s’entraîner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MILIEU SPORTIF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Environnement d’entraînement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67C0A7-3F7C-79E0-72F0-C473E8219BBB}"/>
              </a:ext>
            </a:extLst>
          </p:cNvPr>
          <p:cNvGrpSpPr/>
          <p:nvPr/>
        </p:nvGrpSpPr>
        <p:grpSpPr>
          <a:xfrm>
            <a:off x="9056587" y="501761"/>
            <a:ext cx="2712392" cy="3291840"/>
            <a:chOff x="9056587" y="501761"/>
            <a:chExt cx="2712392" cy="3291840"/>
          </a:xfrm>
        </p:grpSpPr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8A491A5F-3FD9-EC83-4B6C-9BC8F9C97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6496" y="1538143"/>
              <a:ext cx="25124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FFCC4C"/>
                  </a:solidFill>
                  <a:latin typeface="Encode Sans" pitchFamily="2" charset="77"/>
                  <a:cs typeface="Poppins" panose="00000500000000000000" pitchFamily="2" charset="0"/>
                </a:rPr>
                <a:t>CERTIFIÉ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7C4CB40-B262-6FE1-7500-EFCD6A27A5AA}"/>
                </a:ext>
              </a:extLst>
            </p:cNvPr>
            <p:cNvSpPr/>
            <p:nvPr/>
          </p:nvSpPr>
          <p:spPr>
            <a:xfrm>
              <a:off x="9256497" y="2029968"/>
              <a:ext cx="219486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ÉVALUATION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Observation en entraînement ou en compétition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5DF85AE-47D8-2406-9C9A-EEDB3B156FCD}"/>
                </a:ext>
              </a:extLst>
            </p:cNvPr>
            <p:cNvSpPr/>
            <p:nvPr/>
          </p:nvSpPr>
          <p:spPr>
            <a:xfrm>
              <a:off x="9056587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8E77FF-A79F-A097-2ED9-FE3823F01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9552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47D931-E698-702A-9E4F-781AFE0C1418}"/>
              </a:ext>
            </a:extLst>
          </p:cNvPr>
          <p:cNvGrpSpPr/>
          <p:nvPr/>
        </p:nvGrpSpPr>
        <p:grpSpPr>
          <a:xfrm>
            <a:off x="6371603" y="501761"/>
            <a:ext cx="2617572" cy="3291840"/>
            <a:chOff x="6371603" y="501761"/>
            <a:chExt cx="2617572" cy="3291840"/>
          </a:xfrm>
        </p:grpSpPr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52480E9B-D3B6-2F0B-A5E2-10F395493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200" y="1538143"/>
              <a:ext cx="2453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FFCC4C"/>
                  </a:solidFill>
                  <a:latin typeface="Encode Sans" pitchFamily="2" charset="77"/>
                  <a:cs typeface="Poppins" panose="00000500000000000000" pitchFamily="2" charset="0"/>
                </a:rPr>
                <a:t>FORMÉ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39C652-3175-66AB-C82A-76E8DFE07FED}"/>
                </a:ext>
              </a:extLst>
            </p:cNvPr>
            <p:cNvSpPr/>
            <p:nvPr/>
          </p:nvSpPr>
          <p:spPr>
            <a:xfrm>
              <a:off x="6535200" y="2029968"/>
              <a:ext cx="228929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MODULES DU PNCE OBLIGATOIRES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937CEE3-45D3-B953-F7CB-9DA16F83ED2B}"/>
                </a:ext>
              </a:extLst>
            </p:cNvPr>
            <p:cNvSpPr/>
            <p:nvPr/>
          </p:nvSpPr>
          <p:spPr>
            <a:xfrm>
              <a:off x="6371603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1B8ABEB-8DA8-6989-63D7-6BC8DFA88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8388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6AA9E6-BCC4-8904-1E52-62C85C76DCCB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59B3F984-0008-A4E4-6CF9-257AAAB3900E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FFCC4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E771EC52-251D-D578-D527-8E0AD6689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Cheminements d’entraîneur</a:t>
              </a:r>
            </a:p>
          </p:txBody>
        </p:sp>
        <p:pic>
          <p:nvPicPr>
            <p:cNvPr id="12" name="Picture 11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DDBBBAD9-5E1D-FB7C-8C46-B127ACE5D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4BE5E0-946C-117C-059D-EB172FC2F5D4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3B4440-7958-79B5-4A4A-FDA3CBFCEE98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3974C6-CED1-40ED-6B09-59014F3A824B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A34E4D-4A06-F5D0-D41E-99A956449A52}"/>
              </a:ext>
            </a:extLst>
          </p:cNvPr>
          <p:cNvGrpSpPr/>
          <p:nvPr/>
        </p:nvGrpSpPr>
        <p:grpSpPr>
          <a:xfrm>
            <a:off x="3695309" y="501761"/>
            <a:ext cx="2724701" cy="3291840"/>
            <a:chOff x="3695309" y="501761"/>
            <a:chExt cx="2724701" cy="3291840"/>
          </a:xfrm>
        </p:grpSpPr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C9F7E662-9652-AF7C-5AA9-9BB2F801D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38" y="1538143"/>
              <a:ext cx="24539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FFCC4C"/>
                  </a:solidFill>
                  <a:latin typeface="Encode Sans" pitchFamily="2" charset="77"/>
                  <a:cs typeface="Poppins" panose="00000500000000000000" pitchFamily="2" charset="0"/>
                </a:rPr>
                <a:t>EN COURS DE FORMATION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BC3F7B-56D2-A57D-815A-A980FA56E761}"/>
                </a:ext>
              </a:extLst>
            </p:cNvPr>
            <p:cNvSpPr/>
            <p:nvPr/>
          </p:nvSpPr>
          <p:spPr>
            <a:xfrm>
              <a:off x="3695309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2849E4D-5BE4-8285-3573-844FE77C2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231E12-BC72-F1FA-7103-EB7A4476D9F1}"/>
                </a:ext>
              </a:extLst>
            </p:cNvPr>
            <p:cNvSpPr/>
            <p:nvPr/>
          </p:nvSpPr>
          <p:spPr>
            <a:xfrm>
              <a:off x="3966037" y="2027144"/>
              <a:ext cx="2232108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ATELIER DU PNCE OBLIGATOIRE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 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94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DC92289-7D5A-8A5E-1A48-B7661C67A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458092-2FDA-EFEB-C9FD-D8001C5F42EF}"/>
              </a:ext>
            </a:extLst>
          </p:cNvPr>
          <p:cNvSpPr/>
          <p:nvPr/>
        </p:nvSpPr>
        <p:spPr>
          <a:xfrm flipH="1">
            <a:off x="0" y="0"/>
            <a:ext cx="3352800" cy="6858495"/>
          </a:xfrm>
          <a:prstGeom prst="rect">
            <a:avLst/>
          </a:prstGeom>
          <a:solidFill>
            <a:srgbClr val="FFCC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218349A4-C0DF-0DA8-AF75-D3B519A0C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449"/>
            <a:ext cx="2317403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b="1">
                <a:latin typeface="Encode Sans" pitchFamily="2" charset="77"/>
                <a:cs typeface="Poppins" panose="00000500000000000000" pitchFamily="2" charset="0"/>
              </a:rPr>
              <a:t>Instruction – Avancé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b="1">
                <a:latin typeface="Encode Sans" pitchFamily="2" charset="77"/>
                <a:cs typeface="Poppins" panose="00000500000000000000" pitchFamily="2" charset="0"/>
              </a:rPr>
              <a:t>PNCE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CEC526-FBE6-62D2-1A80-CCD8901A46F6}"/>
              </a:ext>
            </a:extLst>
          </p:cNvPr>
          <p:cNvSpPr/>
          <p:nvPr/>
        </p:nvSpPr>
        <p:spPr>
          <a:xfrm>
            <a:off x="609600" y="3435207"/>
            <a:ext cx="1850796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latin typeface="Encode Sans" pitchFamily="2" charset="77"/>
              </a:rPr>
              <a:t>ATHLÈTES :</a:t>
            </a:r>
            <a:r>
              <a:rPr lang="fr-CA" sz="1200">
                <a:latin typeface="Encode Sans" pitchFamily="2" charset="77"/>
              </a:rPr>
              <a:t> </a:t>
            </a:r>
          </a:p>
          <a:p>
            <a:r>
              <a:rPr lang="fr-CA" sz="1200">
                <a:latin typeface="Encode Sans" pitchFamily="2" charset="77"/>
              </a:rPr>
              <a:t>Apprendre des capacités sportives avancées</a:t>
            </a:r>
          </a:p>
          <a:p>
            <a:endParaRPr lang="en-US" sz="1200">
              <a:latin typeface="Encode Sans" pitchFamily="2" charset="77"/>
            </a:endParaRPr>
          </a:p>
          <a:p>
            <a:r>
              <a:rPr lang="fr-CA" sz="1200" b="1">
                <a:latin typeface="Encode Sans" pitchFamily="2" charset="77"/>
              </a:rPr>
              <a:t>STADES DE DLT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>
                <a:latin typeface="Encode Sans" pitchFamily="2" charset="77"/>
              </a:rPr>
              <a:t>S’entraîner à la compétition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>
                <a:latin typeface="Encode Sans" pitchFamily="2" charset="77"/>
              </a:rPr>
              <a:t>S’entraîner à gagner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>
                <a:latin typeface="Encode Sans" pitchFamily="2" charset="77"/>
              </a:rPr>
              <a:t>Actif pour la vie</a:t>
            </a:r>
          </a:p>
          <a:p>
            <a:endParaRPr lang="en-US" sz="1200">
              <a:latin typeface="Encode Sans" pitchFamily="2" charset="77"/>
            </a:endParaRPr>
          </a:p>
          <a:p>
            <a:r>
              <a:rPr lang="fr-CA" sz="1200" b="1">
                <a:latin typeface="Encode Sans" pitchFamily="2" charset="77"/>
              </a:rPr>
              <a:t>MILIEU SPORTIF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>
                <a:latin typeface="Encode Sans" pitchFamily="2" charset="77"/>
              </a:rPr>
              <a:t>Environnement d’entraînement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7786D1D-F7F3-4422-6BF9-60CF538759AB}"/>
              </a:ext>
            </a:extLst>
          </p:cNvPr>
          <p:cNvSpPr/>
          <p:nvPr/>
        </p:nvSpPr>
        <p:spPr>
          <a:xfrm>
            <a:off x="3695309" y="3941064"/>
            <a:ext cx="7872804" cy="2386584"/>
          </a:xfrm>
          <a:prstGeom prst="roundRect">
            <a:avLst>
              <a:gd name="adj" fmla="val 3823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logo with text overlay&#10;&#10;AI-generated content may be incorrect.">
            <a:extLst>
              <a:ext uri="{FF2B5EF4-FFF2-40B4-BE49-F238E27FC236}">
                <a16:creationId xmlns:a16="http://schemas.microsoft.com/office/drawing/2014/main" id="{EF6667FF-0267-31DE-BD62-568FF2A7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62" y="5483861"/>
            <a:ext cx="1478149" cy="65070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8B8AF22-601F-E17A-1E74-FBEA31707DA3}"/>
              </a:ext>
            </a:extLst>
          </p:cNvPr>
          <p:cNvSpPr/>
          <p:nvPr/>
        </p:nvSpPr>
        <p:spPr>
          <a:xfrm>
            <a:off x="4004753" y="4141369"/>
            <a:ext cx="196241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Maintien de la certification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10 points de perfectionnement professionnel tous les 5 ans.</a:t>
            </a: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8A491A5F-3FD9-EC83-4B6C-9BC8F9C9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496" y="1538143"/>
            <a:ext cx="251248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>
                <a:solidFill>
                  <a:srgbClr val="FFCC4C"/>
                </a:solidFill>
                <a:latin typeface="Encode Sans" pitchFamily="2" charset="77"/>
                <a:cs typeface="Poppins" panose="00000500000000000000" pitchFamily="2" charset="0"/>
              </a:rPr>
              <a:t>CERTIFIÉ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C4CB40-B262-6FE1-7500-EFCD6A27A5AA}"/>
              </a:ext>
            </a:extLst>
          </p:cNvPr>
          <p:cNvSpPr/>
          <p:nvPr/>
        </p:nvSpPr>
        <p:spPr>
          <a:xfrm>
            <a:off x="9256497" y="2029968"/>
            <a:ext cx="219486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ÉVALUATION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Prise de décisions éthiques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Portfolio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Observation en entraînement ou en compétition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5DF85AE-47D8-2406-9C9A-EEDB3B156FCD}"/>
              </a:ext>
            </a:extLst>
          </p:cNvPr>
          <p:cNvSpPr/>
          <p:nvPr/>
        </p:nvSpPr>
        <p:spPr>
          <a:xfrm>
            <a:off x="9056587" y="501761"/>
            <a:ext cx="2511526" cy="3291840"/>
          </a:xfrm>
          <a:prstGeom prst="roundRect">
            <a:avLst>
              <a:gd name="adj" fmla="val 5541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697E1E-2C79-1EBB-FD03-A6A6ADBAB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9552" y="553059"/>
            <a:ext cx="760606" cy="739479"/>
          </a:xfrm>
          <a:prstGeom prst="rect">
            <a:avLst/>
          </a:prstGeom>
        </p:spPr>
      </p:pic>
      <p:sp>
        <p:nvSpPr>
          <p:cNvPr id="34" name="TextBox 14">
            <a:extLst>
              <a:ext uri="{FF2B5EF4-FFF2-40B4-BE49-F238E27FC236}">
                <a16:creationId xmlns:a16="http://schemas.microsoft.com/office/drawing/2014/main" id="{52480E9B-D3B6-2F0B-A5E2-10F395493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200" y="1538143"/>
            <a:ext cx="245397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>
                <a:solidFill>
                  <a:srgbClr val="FFCC4C"/>
                </a:solidFill>
                <a:latin typeface="Encode Sans" pitchFamily="2" charset="77"/>
                <a:cs typeface="Poppins" panose="00000500000000000000" pitchFamily="2" charset="0"/>
              </a:rPr>
              <a:t>FORMÉ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39C652-3175-66AB-C82A-76E8DFE07FED}"/>
              </a:ext>
            </a:extLst>
          </p:cNvPr>
          <p:cNvSpPr/>
          <p:nvPr/>
        </p:nvSpPr>
        <p:spPr>
          <a:xfrm>
            <a:off x="6535200" y="2029968"/>
            <a:ext cx="228929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MODULES DU PNCE OBLIGATOIRES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Prise de décisions éthiques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Exemple 1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Exemple 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937CEE3-45D3-B953-F7CB-9DA16F83ED2B}"/>
              </a:ext>
            </a:extLst>
          </p:cNvPr>
          <p:cNvSpPr/>
          <p:nvPr/>
        </p:nvSpPr>
        <p:spPr>
          <a:xfrm>
            <a:off x="6371603" y="501761"/>
            <a:ext cx="2511526" cy="3291840"/>
          </a:xfrm>
          <a:prstGeom prst="roundRect">
            <a:avLst>
              <a:gd name="adj" fmla="val 5541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20CA38-37FF-FD6C-5F1C-7A03F7C76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8388" y="553059"/>
            <a:ext cx="760606" cy="739479"/>
          </a:xfrm>
          <a:prstGeom prst="rect">
            <a:avLst/>
          </a:prstGeom>
        </p:spPr>
      </p:pic>
      <p:sp>
        <p:nvSpPr>
          <p:cNvPr id="31" name="TextBox 14">
            <a:extLst>
              <a:ext uri="{FF2B5EF4-FFF2-40B4-BE49-F238E27FC236}">
                <a16:creationId xmlns:a16="http://schemas.microsoft.com/office/drawing/2014/main" id="{C9F7E662-9652-AF7C-5AA9-9BB2F801D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038" y="1536731"/>
            <a:ext cx="2453972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>
                <a:solidFill>
                  <a:srgbClr val="FFCC4C"/>
                </a:solidFill>
                <a:latin typeface="Encode Sans" pitchFamily="2" charset="77"/>
                <a:cs typeface="Poppins" panose="00000500000000000000" pitchFamily="2" charset="0"/>
              </a:rPr>
              <a:t>EN COURS DE FORMATION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BC3F7B-56D2-A57D-815A-A980FA56E761}"/>
              </a:ext>
            </a:extLst>
          </p:cNvPr>
          <p:cNvSpPr/>
          <p:nvPr/>
        </p:nvSpPr>
        <p:spPr>
          <a:xfrm>
            <a:off x="3695309" y="501761"/>
            <a:ext cx="2511526" cy="3291840"/>
          </a:xfrm>
          <a:prstGeom prst="roundRect">
            <a:avLst>
              <a:gd name="adj" fmla="val 5541"/>
            </a:avLst>
          </a:prstGeom>
          <a:noFill/>
          <a:ln>
            <a:solidFill>
              <a:srgbClr val="485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DC3C0F-0A5D-EC41-1320-BACCCDFBF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0891" y="553059"/>
            <a:ext cx="760606" cy="73947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BB599F7-509E-2BAA-8108-A9C9D8BC92FA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59B3F984-0008-A4E4-6CF9-257AAAB3900E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FFCC4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E771EC52-251D-D578-D527-8E0AD6689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Cheminements d’entraîneur</a:t>
              </a:r>
            </a:p>
          </p:txBody>
        </p:sp>
        <p:pic>
          <p:nvPicPr>
            <p:cNvPr id="12" name="Picture 11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618C3352-983A-5D84-AD99-39BDC382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DE1327-CDA5-D760-1016-9B74F447809E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C5C143-2D69-6FE0-8BFD-42E4288E314C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74A307-3EDA-5DBC-CDE6-12735891C8C9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1CDEA5F-6183-88C3-BCB1-C30FFBBC39A9}"/>
              </a:ext>
            </a:extLst>
          </p:cNvPr>
          <p:cNvSpPr/>
          <p:nvPr/>
        </p:nvSpPr>
        <p:spPr>
          <a:xfrm>
            <a:off x="9027643" y="4017091"/>
            <a:ext cx="2356102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Modules multisports offerts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Plan d’action d’urgence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Habiletés mentales de base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Nutrition sportive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Planification d’une séance d’entraînement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Enseignement et apprentissage PNCE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B237E0-A5A0-2D77-E651-542159AB1E3F}"/>
              </a:ext>
            </a:extLst>
          </p:cNvPr>
          <p:cNvSpPr/>
          <p:nvPr/>
        </p:nvSpPr>
        <p:spPr>
          <a:xfrm>
            <a:off x="6747939" y="4141369"/>
            <a:ext cx="1850127" cy="187743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Pour vous inscrire :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Lien vers l’inscription à une formation propre au sport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&lt;InsérerONS&gt;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&lt;InsérerOPTS&gt;</a:t>
            </a:r>
          </a:p>
          <a:p>
            <a:endParaRPr lang="en-US" sz="1000">
              <a:solidFill>
                <a:srgbClr val="48535B"/>
              </a:solidFill>
              <a:latin typeface="Encode Sans" pitchFamily="2" charset="77"/>
            </a:endParaRP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Lien vers l’inscription à une formation multisports</a:t>
            </a:r>
          </a:p>
          <a:p>
            <a:r>
              <a:rPr lang="fr-CA" sz="1000" u="sng">
                <a:solidFill>
                  <a:srgbClr val="D32027"/>
                </a:solidFill>
                <a:latin typeface="Encode Sans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RPTFE</a:t>
            </a:r>
          </a:p>
          <a:p>
            <a:endParaRPr lang="en-US" sz="1000">
              <a:solidFill>
                <a:srgbClr val="48535B"/>
              </a:solidFill>
              <a:latin typeface="Encode Sans" pitchFamily="2" charset="77"/>
            </a:endParaRP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Inscription à l’évaluation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Lien pour l’inscription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7A69D6-96BF-AA93-AAAB-98B8CCDACD3C}"/>
              </a:ext>
            </a:extLst>
          </p:cNvPr>
          <p:cNvSpPr/>
          <p:nvPr/>
        </p:nvSpPr>
        <p:spPr>
          <a:xfrm>
            <a:off x="3966037" y="2027144"/>
            <a:ext cx="223210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ATELIER DU PNCE OBLIGATOIRE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Nom de l’atelier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Nom de l’atelier 2</a:t>
            </a:r>
          </a:p>
        </p:txBody>
      </p:sp>
    </p:spTree>
    <p:extLst>
      <p:ext uri="{BB962C8B-B14F-4D97-AF65-F5344CB8AC3E}">
        <p14:creationId xmlns:p14="http://schemas.microsoft.com/office/powerpoint/2010/main" val="138775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84DC8F4-5737-98C1-5E52-462675E1A251}"/>
              </a:ext>
            </a:extLst>
          </p:cNvPr>
          <p:cNvSpPr/>
          <p:nvPr/>
        </p:nvSpPr>
        <p:spPr>
          <a:xfrm flipH="1">
            <a:off x="0" y="1"/>
            <a:ext cx="3352800" cy="6858000"/>
          </a:xfrm>
          <a:prstGeom prst="rect">
            <a:avLst/>
          </a:prstGeom>
          <a:solidFill>
            <a:srgbClr val="D3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8CD9B6-8CA1-C85F-7754-804401F76C5D}"/>
              </a:ext>
            </a:extLst>
          </p:cNvPr>
          <p:cNvSpPr/>
          <p:nvPr/>
        </p:nvSpPr>
        <p:spPr>
          <a:xfrm>
            <a:off x="3848099" y="979383"/>
            <a:ext cx="7727949" cy="5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200" b="1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Pour adapter les visuels des cheminements du PNCE...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Dans la mesure du possible, ne modifiez pas la formulation afin d’assurer une certaine uniformité</a:t>
            </a:r>
            <a:b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</a:b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et de faciliter la traduction. 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Vous êtes encouragés à fournir un lien vers un site Web où les informations peuvent être consultées, si possible et applicable. Il est préférable de fournir un lien plutôt que de répéter les informations, à la condition que vous ayez la certitude que le lien ne sera pas modifié. 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Surlignez les changements afin qu’il y ait le moins de révisions possible à effectuer lors de la traduction. 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Utilisez les fonctions Rechercher et Remplacer pour remplacer l’énoncé &lt;</a:t>
            </a:r>
            <a:r>
              <a:rPr lang="fr-CA" sz="1200" err="1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InsérerONS</a:t>
            </a: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&gt; par le nom complet de votre ONS. Faites cette étape avant de commencer à apporter des modifications. 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Insérez le logo de votre ONS dans l’espace réservé à cet effet :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D" sz="1200" spc="40">
              <a:solidFill>
                <a:srgbClr val="48535B"/>
              </a:solidFill>
              <a:latin typeface="Encode Sans" pitchFamily="2" charset="0"/>
              <a:ea typeface="Inter" panose="020B0502030000000004" pitchFamily="34" charset="0"/>
              <a:cs typeface="Assistant" pitchFamily="2" charset="-79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Ajoutez toute autre licence requise pertinente à votre sport.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Si vous utilisez des images, elles doivent être remplacées.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Veuillez supprimer la section « Modules multisports offerts » de chaque diapositive avant de finaliser votre présentation.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Lorsque vous avez terminé d’adapter les visuels des cheminements du PNCE à votre sport :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Supprimez cette page et toutes les directives. 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Envoyez la présentation à votre conseiller en coaching de l’ACE à des fins de validation avant la traduction.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>
                <a:solidFill>
                  <a:srgbClr val="48535B"/>
                </a:solidFill>
                <a:latin typeface="Encode Sans" pitchFamily="2" charset="0"/>
                <a:ea typeface="Inter" panose="020B0502030000000004" pitchFamily="34" charset="0"/>
                <a:cs typeface="Assistant" pitchFamily="2" charset="-79"/>
              </a:rPr>
              <a:t>Il est préférable d’exporter les diapositives au format .jpeg pour obtenir une meilleure résolution.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218349A4-C0DF-0DA8-AF75-D3B519A0C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24" y="1885669"/>
            <a:ext cx="3181951" cy="13542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4400" b="1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Avant de commencer </a:t>
            </a:r>
          </a:p>
        </p:txBody>
      </p:sp>
      <p:pic>
        <p:nvPicPr>
          <p:cNvPr id="22" name="Picture 21" descr="A logo with a flame&#10;&#10;AI-generated content may be incorrect.">
            <a:extLst>
              <a:ext uri="{FF2B5EF4-FFF2-40B4-BE49-F238E27FC236}">
                <a16:creationId xmlns:a16="http://schemas.microsoft.com/office/drawing/2014/main" id="{DC08AC60-2869-BFB2-95DB-54D74760C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7CE0F2-BF6D-1BB6-FEEE-E1BAA2325618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203E78-C40B-125C-8D97-9C664DE6CA15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1C1FB0-A1E6-2380-04E0-6F2B8B278D6E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E17167E-0007-AD5F-A031-6C16221C6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39" y="3429000"/>
            <a:ext cx="584506" cy="58450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E9D9D6F-A8B7-CC62-EEFA-FE76C4056494}"/>
              </a:ext>
            </a:extLst>
          </p:cNvPr>
          <p:cNvSpPr/>
          <p:nvPr/>
        </p:nvSpPr>
        <p:spPr>
          <a:xfrm>
            <a:off x="10511183" y="124127"/>
            <a:ext cx="1320800" cy="1320800"/>
          </a:xfrm>
          <a:prstGeom prst="ellipse">
            <a:avLst/>
          </a:prstGeom>
          <a:solidFill>
            <a:srgbClr val="FFCC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00" b="1">
                <a:solidFill>
                  <a:schemeClr val="tx1"/>
                </a:solidFill>
                <a:latin typeface="Encode Sans" pitchFamily="2" charset="77"/>
              </a:rPr>
              <a:t>Veuillez retirer les modules multisports offerts</a:t>
            </a:r>
          </a:p>
        </p:txBody>
      </p:sp>
    </p:spTree>
    <p:extLst>
      <p:ext uri="{BB962C8B-B14F-4D97-AF65-F5344CB8AC3E}">
        <p14:creationId xmlns:p14="http://schemas.microsoft.com/office/powerpoint/2010/main" val="379320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217DBC-64F7-2E67-C45E-9AD2ACDCB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1B57261-5D7A-EED2-C633-D622AE59E1F8}"/>
              </a:ext>
            </a:extLst>
          </p:cNvPr>
          <p:cNvSpPr/>
          <p:nvPr/>
        </p:nvSpPr>
        <p:spPr>
          <a:xfrm flipH="1">
            <a:off x="0" y="1"/>
            <a:ext cx="3352800" cy="6858000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AE99CA0E-46A4-464A-0B7E-CC475EBFA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2410522"/>
            <a:ext cx="2701925" cy="2031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4400" b="1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Profils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4400" b="1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de coaching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4400" b="1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du PNCE</a:t>
            </a:r>
          </a:p>
        </p:txBody>
      </p:sp>
      <p:pic>
        <p:nvPicPr>
          <p:cNvPr id="22" name="Picture 21" descr="A logo with a flame&#10;&#10;AI-generated content may be incorrect.">
            <a:extLst>
              <a:ext uri="{FF2B5EF4-FFF2-40B4-BE49-F238E27FC236}">
                <a16:creationId xmlns:a16="http://schemas.microsoft.com/office/drawing/2014/main" id="{465C8D49-CAB0-7E2D-CEC9-B64B2164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BC7D943-76DE-D325-36C3-43B5B8B0771A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991FAF-31DA-9F60-51E7-E6B782E12FBA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2EDC20-57D2-219F-8758-E62F014CFC27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C25F5C-7DA4-BD3E-3E0A-02AD1CF6FB26}"/>
              </a:ext>
            </a:extLst>
          </p:cNvPr>
          <p:cNvSpPr txBox="1"/>
          <p:nvPr/>
        </p:nvSpPr>
        <p:spPr>
          <a:xfrm>
            <a:off x="3773184" y="482394"/>
            <a:ext cx="610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>
                <a:latin typeface="Encode Sans" pitchFamily="2" charset="77"/>
              </a:rPr>
              <a:t>COMMUNAUTAIRE</a:t>
            </a:r>
          </a:p>
          <a:p>
            <a:r>
              <a:rPr lang="fr-CA" sz="1400">
                <a:latin typeface="Encode Sans" pitchFamily="2" charset="77"/>
              </a:rPr>
              <a:t>(SPORT COMMUNAUTAIRE – INITIATION)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D4C758-CCBA-90CF-D9A7-2BC0EEE2012B}"/>
              </a:ext>
            </a:extLst>
          </p:cNvPr>
          <p:cNvSpPr txBox="1"/>
          <p:nvPr/>
        </p:nvSpPr>
        <p:spPr>
          <a:xfrm>
            <a:off x="3773184" y="2508123"/>
            <a:ext cx="610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>
                <a:latin typeface="Encode Sans" pitchFamily="2" charset="77"/>
              </a:rPr>
              <a:t>COMPÉTITION</a:t>
            </a:r>
          </a:p>
          <a:p>
            <a:r>
              <a:rPr lang="fr-CA" sz="1400">
                <a:latin typeface="Encode Sans" pitchFamily="2" charset="77"/>
              </a:rPr>
              <a:t>(COMPÉTITION – INTRODUCTION PNCE)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2040D1-2977-B105-CE5E-6D6B84553FD0}"/>
              </a:ext>
            </a:extLst>
          </p:cNvPr>
          <p:cNvSpPr txBox="1"/>
          <p:nvPr/>
        </p:nvSpPr>
        <p:spPr>
          <a:xfrm>
            <a:off x="3773184" y="4533852"/>
            <a:ext cx="610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>
                <a:latin typeface="Encode Sans" pitchFamily="2" charset="77"/>
              </a:rPr>
              <a:t>INSTRUCTION</a:t>
            </a:r>
          </a:p>
          <a:p>
            <a:r>
              <a:rPr lang="fr-CA" sz="1400">
                <a:latin typeface="Encode Sans" pitchFamily="2" charset="77"/>
              </a:rPr>
              <a:t>(DÉBUTANTS)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C97C37-BDB3-E530-716F-CA53872D1B4D}"/>
              </a:ext>
            </a:extLst>
          </p:cNvPr>
          <p:cNvGrpSpPr/>
          <p:nvPr/>
        </p:nvGrpSpPr>
        <p:grpSpPr>
          <a:xfrm>
            <a:off x="3848100" y="5028091"/>
            <a:ext cx="7720013" cy="1471758"/>
            <a:chOff x="3848100" y="5028091"/>
            <a:chExt cx="7720013" cy="147175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41B98C-5C17-F0AB-59A1-7393DAB7BC98}"/>
                </a:ext>
              </a:extLst>
            </p:cNvPr>
            <p:cNvSpPr/>
            <p:nvPr/>
          </p:nvSpPr>
          <p:spPr>
            <a:xfrm>
              <a:off x="3848100" y="5132222"/>
              <a:ext cx="7720013" cy="1237824"/>
            </a:xfrm>
            <a:prstGeom prst="rect">
              <a:avLst/>
            </a:prstGeom>
            <a:solidFill>
              <a:srgbClr val="FFCC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ÂGE DES ATHLÈTES : 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0-9</a:t>
              </a:r>
            </a:p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STADES DE DLT : 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Enfant actif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S’amuser grâce au sport</a:t>
              </a:r>
            </a:p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CONTEXTE :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Écoles secondaires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Clubs</a:t>
              </a: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B9F7E8BC-2591-B101-5F4A-DE238B28C572}"/>
                </a:ext>
              </a:extLst>
            </p:cNvPr>
            <p:cNvSpPr/>
            <p:nvPr/>
          </p:nvSpPr>
          <p:spPr>
            <a:xfrm>
              <a:off x="5076929" y="5175092"/>
              <a:ext cx="1303399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Atelier</a:t>
              </a:r>
            </a:p>
            <a:p>
              <a:pPr algn="ctr"/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du PNCE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B90962-4932-0E43-BC1F-98505436584A}"/>
                </a:ext>
              </a:extLst>
            </p:cNvPr>
            <p:cNvSpPr txBox="1"/>
            <p:nvPr/>
          </p:nvSpPr>
          <p:spPr>
            <a:xfrm rot="16200000">
              <a:off x="5759025" y="5653694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000" b="1">
                  <a:effectLst/>
                  <a:latin typeface="Encode Sans" pitchFamily="2" charset="77"/>
                </a:rPr>
                <a:t>EN COURS DE FORMATION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C91DDC-DCF9-9FF5-E0CE-DCF668D8A8BC}"/>
                </a:ext>
              </a:extLst>
            </p:cNvPr>
            <p:cNvSpPr txBox="1"/>
            <p:nvPr/>
          </p:nvSpPr>
          <p:spPr>
            <a:xfrm rot="16200000">
              <a:off x="7751569" y="5628024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000" b="1">
                  <a:effectLst/>
                  <a:latin typeface="Encode Sans" pitchFamily="2" charset="77"/>
                </a:rPr>
                <a:t>FORMÉ</a:t>
              </a:r>
            </a:p>
          </p:txBody>
        </p:sp>
        <p:sp>
          <p:nvSpPr>
            <p:cNvPr id="32" name="Chevron 31">
              <a:extLst>
                <a:ext uri="{FF2B5EF4-FFF2-40B4-BE49-F238E27FC236}">
                  <a16:creationId xmlns:a16="http://schemas.microsoft.com/office/drawing/2014/main" id="{3B9CE558-141E-4223-3E4A-4C7C02AA8F6C}"/>
                </a:ext>
              </a:extLst>
            </p:cNvPr>
            <p:cNvSpPr/>
            <p:nvPr/>
          </p:nvSpPr>
          <p:spPr>
            <a:xfrm>
              <a:off x="6714065" y="5175092"/>
              <a:ext cx="1667935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Exemple 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Exemple 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347238-14F5-6088-414B-872846B2D3CC}"/>
                </a:ext>
              </a:extLst>
            </p:cNvPr>
            <p:cNvSpPr txBox="1"/>
            <p:nvPr/>
          </p:nvSpPr>
          <p:spPr>
            <a:xfrm rot="16200000">
              <a:off x="10699683" y="5628024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000" b="1">
                  <a:effectLst/>
                  <a:latin typeface="Encode Sans" pitchFamily="2" charset="77"/>
                </a:rPr>
                <a:t>CERTIFIÉ</a:t>
              </a:r>
            </a:p>
          </p:txBody>
        </p:sp>
        <p:sp>
          <p:nvSpPr>
            <p:cNvPr id="45" name="Chevron 44">
              <a:extLst>
                <a:ext uri="{FF2B5EF4-FFF2-40B4-BE49-F238E27FC236}">
                  <a16:creationId xmlns:a16="http://schemas.microsoft.com/office/drawing/2014/main" id="{6377854C-2818-8BD6-36A6-2B384074354C}"/>
                </a:ext>
              </a:extLst>
            </p:cNvPr>
            <p:cNvSpPr/>
            <p:nvPr/>
          </p:nvSpPr>
          <p:spPr>
            <a:xfrm>
              <a:off x="8568646" y="5175092"/>
              <a:ext cx="2730969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Observation en entraînement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59BB10B-997B-159A-DFB1-919F4560183D}"/>
              </a:ext>
            </a:extLst>
          </p:cNvPr>
          <p:cNvGrpSpPr/>
          <p:nvPr/>
        </p:nvGrpSpPr>
        <p:grpSpPr>
          <a:xfrm>
            <a:off x="3848100" y="2993808"/>
            <a:ext cx="7720013" cy="1487978"/>
            <a:chOff x="3848100" y="2993808"/>
            <a:chExt cx="7720013" cy="148797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0DFE7BC-D402-4B53-E3C1-CC6844AD5B5E}"/>
                </a:ext>
              </a:extLst>
            </p:cNvPr>
            <p:cNvSpPr/>
            <p:nvPr/>
          </p:nvSpPr>
          <p:spPr>
            <a:xfrm>
              <a:off x="3848100" y="3097939"/>
              <a:ext cx="7720013" cy="1237824"/>
            </a:xfrm>
            <a:prstGeom prst="rect">
              <a:avLst/>
            </a:prstGeom>
            <a:solidFill>
              <a:srgbClr val="3DAB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ÂGE DES ATHLÈTES : 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8-14</a:t>
              </a:r>
            </a:p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STADES DE DLT : 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Apprendre à s’entraîner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S’entraîner à s’entraîner</a:t>
              </a:r>
            </a:p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CONTEXTE :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Sports en milieu scolaire 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(exemple)</a:t>
              </a:r>
            </a:p>
          </p:txBody>
        </p:sp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E674DAB2-6E6B-D5F0-8D6F-24B1193B220F}"/>
                </a:ext>
              </a:extLst>
            </p:cNvPr>
            <p:cNvSpPr/>
            <p:nvPr/>
          </p:nvSpPr>
          <p:spPr>
            <a:xfrm>
              <a:off x="5076929" y="3140809"/>
              <a:ext cx="1303399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Atelier</a:t>
              </a:r>
            </a:p>
            <a:p>
              <a:pPr algn="ctr"/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du PNCE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BBC2AA-B918-4B9B-E4FE-D96DD79080E3}"/>
                </a:ext>
              </a:extLst>
            </p:cNvPr>
            <p:cNvSpPr txBox="1"/>
            <p:nvPr/>
          </p:nvSpPr>
          <p:spPr>
            <a:xfrm rot="16200000">
              <a:off x="5744800" y="3635631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000" b="1">
                  <a:effectLst/>
                  <a:latin typeface="Encode Sans" pitchFamily="2" charset="77"/>
                </a:rPr>
                <a:t>EN COURS DE FORMATION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BF7AD65-08E0-6907-BA1F-70EB71A18735}"/>
                </a:ext>
              </a:extLst>
            </p:cNvPr>
            <p:cNvSpPr txBox="1"/>
            <p:nvPr/>
          </p:nvSpPr>
          <p:spPr>
            <a:xfrm rot="16200000">
              <a:off x="7751569" y="3593741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000" b="1">
                  <a:effectLst/>
                  <a:latin typeface="Encode Sans" pitchFamily="2" charset="77"/>
                </a:rPr>
                <a:t>FORMÉ</a:t>
              </a: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43946B8E-F14C-4934-70AD-81A838CD6064}"/>
                </a:ext>
              </a:extLst>
            </p:cNvPr>
            <p:cNvSpPr/>
            <p:nvPr/>
          </p:nvSpPr>
          <p:spPr>
            <a:xfrm>
              <a:off x="6714065" y="3140809"/>
              <a:ext cx="1667935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Exemple 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Exemple 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B63E23-08B0-2437-935A-D0F6C8CD7326}"/>
                </a:ext>
              </a:extLst>
            </p:cNvPr>
            <p:cNvSpPr txBox="1"/>
            <p:nvPr/>
          </p:nvSpPr>
          <p:spPr>
            <a:xfrm rot="16200000">
              <a:off x="10699683" y="3593741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000" b="1">
                  <a:effectLst/>
                  <a:latin typeface="Encode Sans" pitchFamily="2" charset="77"/>
                </a:rPr>
                <a:t>CERTIFIÉ</a:t>
              </a:r>
            </a:p>
          </p:txBody>
        </p:sp>
        <p:sp>
          <p:nvSpPr>
            <p:cNvPr id="46" name="Chevron 45">
              <a:extLst>
                <a:ext uri="{FF2B5EF4-FFF2-40B4-BE49-F238E27FC236}">
                  <a16:creationId xmlns:a16="http://schemas.microsoft.com/office/drawing/2014/main" id="{3E550EE0-8B97-AC9D-1157-40CA39E77D07}"/>
                </a:ext>
              </a:extLst>
            </p:cNvPr>
            <p:cNvSpPr/>
            <p:nvPr/>
          </p:nvSpPr>
          <p:spPr>
            <a:xfrm>
              <a:off x="8568646" y="3140809"/>
              <a:ext cx="2730969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Observation en entraînement ou en compétition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7C7DCB6F-5EFC-F462-BD56-15FF4FC19E67}"/>
              </a:ext>
            </a:extLst>
          </p:cNvPr>
          <p:cNvSpPr/>
          <p:nvPr/>
        </p:nvSpPr>
        <p:spPr>
          <a:xfrm>
            <a:off x="3848101" y="1084204"/>
            <a:ext cx="4749624" cy="1237824"/>
          </a:xfrm>
          <a:prstGeom prst="rect">
            <a:avLst/>
          </a:prstGeom>
          <a:solidFill>
            <a:srgbClr val="B6D5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800" b="1">
                <a:solidFill>
                  <a:schemeClr val="tx1"/>
                </a:solidFill>
                <a:latin typeface="Encode Sans" pitchFamily="2" charset="77"/>
              </a:rPr>
              <a:t>ÂGE DES ATHLÈTES : </a:t>
            </a:r>
          </a:p>
          <a:p>
            <a:r>
              <a:rPr lang="fr-CA" sz="800">
                <a:solidFill>
                  <a:schemeClr val="tx1"/>
                </a:solidFill>
                <a:latin typeface="Encode Sans" pitchFamily="2" charset="77"/>
              </a:rPr>
              <a:t>6-12</a:t>
            </a:r>
          </a:p>
          <a:p>
            <a:r>
              <a:rPr lang="fr-CA" sz="800" b="1">
                <a:solidFill>
                  <a:schemeClr val="tx1"/>
                </a:solidFill>
                <a:latin typeface="Encode Sans" pitchFamily="2" charset="77"/>
              </a:rPr>
              <a:t>STADES DE DLT : </a:t>
            </a:r>
          </a:p>
          <a:p>
            <a:r>
              <a:rPr lang="fr-CA" sz="800">
                <a:solidFill>
                  <a:schemeClr val="tx1"/>
                </a:solidFill>
                <a:latin typeface="Encode Sans" pitchFamily="2" charset="77"/>
              </a:rPr>
              <a:t>ENFANT ACTIF</a:t>
            </a:r>
          </a:p>
          <a:p>
            <a:r>
              <a:rPr lang="fr-CA" sz="800">
                <a:solidFill>
                  <a:schemeClr val="tx1"/>
                </a:solidFill>
                <a:latin typeface="Encode Sans" pitchFamily="2" charset="77"/>
              </a:rPr>
              <a:t>S’amuser grâce au sport</a:t>
            </a:r>
          </a:p>
          <a:p>
            <a:r>
              <a:rPr lang="fr-CA" sz="800" b="1">
                <a:solidFill>
                  <a:schemeClr val="tx1"/>
                </a:solidFill>
                <a:latin typeface="Encode Sans" pitchFamily="2" charset="77"/>
              </a:rPr>
              <a:t>CONTEXTE :</a:t>
            </a:r>
          </a:p>
          <a:p>
            <a:r>
              <a:rPr lang="fr-CA" sz="800">
                <a:solidFill>
                  <a:schemeClr val="tx1"/>
                </a:solidFill>
                <a:latin typeface="Encode Sans" pitchFamily="2" charset="77"/>
              </a:rPr>
              <a:t>Programmes </a:t>
            </a:r>
          </a:p>
          <a:p>
            <a:r>
              <a:rPr lang="fr-CA" sz="800">
                <a:solidFill>
                  <a:schemeClr val="tx1"/>
                </a:solidFill>
                <a:latin typeface="Encode Sans" pitchFamily="2" charset="77"/>
              </a:rPr>
              <a:t>communautaires</a:t>
            </a:r>
          </a:p>
          <a:p>
            <a:r>
              <a:rPr lang="fr-CA" sz="800">
                <a:solidFill>
                  <a:schemeClr val="tx1"/>
                </a:solidFill>
                <a:latin typeface="Encode Sans" pitchFamily="2" charset="77"/>
              </a:rPr>
              <a:t>Clubs</a:t>
            </a:r>
          </a:p>
        </p:txBody>
      </p:sp>
      <p:sp>
        <p:nvSpPr>
          <p:cNvPr id="48" name="Chevron 47">
            <a:extLst>
              <a:ext uri="{FF2B5EF4-FFF2-40B4-BE49-F238E27FC236}">
                <a16:creationId xmlns:a16="http://schemas.microsoft.com/office/drawing/2014/main" id="{360AB769-82B9-1DA6-AA67-63930920906C}"/>
              </a:ext>
            </a:extLst>
          </p:cNvPr>
          <p:cNvSpPr/>
          <p:nvPr/>
        </p:nvSpPr>
        <p:spPr>
          <a:xfrm>
            <a:off x="5075513" y="1127074"/>
            <a:ext cx="1304816" cy="1152085"/>
          </a:xfrm>
          <a:prstGeom prst="chevron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800">
                <a:solidFill>
                  <a:srgbClr val="48535B"/>
                </a:solidFill>
                <a:latin typeface="Encode Sans" pitchFamily="2" charset="77"/>
              </a:rPr>
              <a:t>Atelier</a:t>
            </a:r>
          </a:p>
          <a:p>
            <a:pPr algn="ctr"/>
            <a:r>
              <a:rPr lang="fr-CA" sz="800">
                <a:solidFill>
                  <a:srgbClr val="48535B"/>
                </a:solidFill>
                <a:latin typeface="Encode Sans" pitchFamily="2" charset="77"/>
              </a:rPr>
              <a:t>du PNCE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5360B4-4CC1-4436-4DAE-4482D83BF9EA}"/>
              </a:ext>
            </a:extLst>
          </p:cNvPr>
          <p:cNvSpPr txBox="1"/>
          <p:nvPr/>
        </p:nvSpPr>
        <p:spPr>
          <a:xfrm rot="16200000">
            <a:off x="5759025" y="1594519"/>
            <a:ext cx="14460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000" b="1">
                <a:effectLst/>
                <a:latin typeface="Encode Sans" pitchFamily="2" charset="77"/>
              </a:rPr>
              <a:t>EN COURS DE FORMATION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9AD77E-40EB-3EF1-C4DF-41B635DC2672}"/>
              </a:ext>
            </a:extLst>
          </p:cNvPr>
          <p:cNvSpPr txBox="1"/>
          <p:nvPr/>
        </p:nvSpPr>
        <p:spPr>
          <a:xfrm rot="16200000">
            <a:off x="7751569" y="1580006"/>
            <a:ext cx="14460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000" b="1">
                <a:effectLst/>
                <a:latin typeface="Encode Sans" pitchFamily="2" charset="77"/>
              </a:rPr>
              <a:t>FORMÉ</a:t>
            </a:r>
          </a:p>
        </p:txBody>
      </p:sp>
      <p:sp>
        <p:nvSpPr>
          <p:cNvPr id="51" name="Chevron 50">
            <a:extLst>
              <a:ext uri="{FF2B5EF4-FFF2-40B4-BE49-F238E27FC236}">
                <a16:creationId xmlns:a16="http://schemas.microsoft.com/office/drawing/2014/main" id="{9DC5F77F-FE5A-DE05-FE30-76ECE39E72C6}"/>
              </a:ext>
            </a:extLst>
          </p:cNvPr>
          <p:cNvSpPr/>
          <p:nvPr/>
        </p:nvSpPr>
        <p:spPr>
          <a:xfrm>
            <a:off x="6714065" y="1127074"/>
            <a:ext cx="1667935" cy="1152085"/>
          </a:xfrm>
          <a:prstGeom prst="chevron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fr-CA" sz="800">
                <a:solidFill>
                  <a:srgbClr val="48535B"/>
                </a:solidFill>
                <a:latin typeface="Encode Sans" pitchFamily="2" charset="77"/>
              </a:rPr>
              <a:t>Prise de décisions éthiques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800">
                <a:solidFill>
                  <a:srgbClr val="48535B"/>
                </a:solidFill>
                <a:latin typeface="Encode Sans" pitchFamily="2" charset="77"/>
              </a:rPr>
              <a:t>Exemple 1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800">
                <a:solidFill>
                  <a:srgbClr val="48535B"/>
                </a:solidFill>
                <a:latin typeface="Encode Sans" pitchFamily="2" charset="77"/>
              </a:rPr>
              <a:t>Exemple 2</a:t>
            </a:r>
          </a:p>
        </p:txBody>
      </p:sp>
    </p:spTree>
    <p:extLst>
      <p:ext uri="{BB962C8B-B14F-4D97-AF65-F5344CB8AC3E}">
        <p14:creationId xmlns:p14="http://schemas.microsoft.com/office/powerpoint/2010/main" val="274424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6F3A7A-BFAC-F752-8644-EB2E134FD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8C7587B-91A3-91A6-9B80-10D80B87FD64}"/>
              </a:ext>
            </a:extLst>
          </p:cNvPr>
          <p:cNvSpPr/>
          <p:nvPr/>
        </p:nvSpPr>
        <p:spPr>
          <a:xfrm flipH="1">
            <a:off x="0" y="1"/>
            <a:ext cx="3352800" cy="6858000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177D642-B941-6D9A-9639-7AE128ECE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2410522"/>
            <a:ext cx="2701925" cy="2031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4400" b="1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Profils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4400" b="1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de coaching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4400" b="1">
                <a:solidFill>
                  <a:schemeClr val="bg1"/>
                </a:solidFill>
                <a:latin typeface="Encode Sans" pitchFamily="2" charset="77"/>
                <a:cs typeface="Poppins" panose="00000500000000000000" pitchFamily="2" charset="0"/>
              </a:rPr>
              <a:t>du PNCE</a:t>
            </a:r>
          </a:p>
        </p:txBody>
      </p:sp>
      <p:pic>
        <p:nvPicPr>
          <p:cNvPr id="22" name="Picture 21" descr="A logo with a flame&#10;&#10;AI-generated content may be incorrect.">
            <a:extLst>
              <a:ext uri="{FF2B5EF4-FFF2-40B4-BE49-F238E27FC236}">
                <a16:creationId xmlns:a16="http://schemas.microsoft.com/office/drawing/2014/main" id="{4EB5A18D-7BFF-6D6E-480B-8985030DD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D157BE1-DBDD-7CC9-DD46-8E8EE4D63A1F}"/>
              </a:ext>
            </a:extLst>
          </p:cNvPr>
          <p:cNvGrpSpPr/>
          <p:nvPr/>
        </p:nvGrpSpPr>
        <p:grpSpPr>
          <a:xfrm>
            <a:off x="-3573" y="-14992"/>
            <a:ext cx="12199144" cy="6882354"/>
            <a:chOff x="0" y="0"/>
            <a:chExt cx="12199144" cy="6882354"/>
          </a:xfrm>
          <a:solidFill>
            <a:srgbClr val="48535B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846C4F-4573-A1A6-E97B-D8665204058A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2FB251-5939-82E0-32AA-5226E8255DBC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7ECD48-B44D-53E4-C5B6-3DAC963E83CA}"/>
              </a:ext>
            </a:extLst>
          </p:cNvPr>
          <p:cNvSpPr txBox="1"/>
          <p:nvPr/>
        </p:nvSpPr>
        <p:spPr>
          <a:xfrm>
            <a:off x="3773184" y="482394"/>
            <a:ext cx="610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>
                <a:latin typeface="Encode Sans" pitchFamily="2" charset="77"/>
              </a:rPr>
              <a:t>COMMUNAUTAIRE</a:t>
            </a:r>
          </a:p>
          <a:p>
            <a:r>
              <a:rPr lang="fr-CA" sz="1400">
                <a:latin typeface="Encode Sans" pitchFamily="2" charset="77"/>
              </a:rPr>
              <a:t>(SPORT COMMUNAUTAIRE – INITIATION)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A8477-4E9E-7773-99FB-5DE279558116}"/>
              </a:ext>
            </a:extLst>
          </p:cNvPr>
          <p:cNvSpPr txBox="1"/>
          <p:nvPr/>
        </p:nvSpPr>
        <p:spPr>
          <a:xfrm>
            <a:off x="3773184" y="2508123"/>
            <a:ext cx="610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>
                <a:latin typeface="Encode Sans" pitchFamily="2" charset="77"/>
              </a:rPr>
              <a:t>COMPÉTITION</a:t>
            </a:r>
          </a:p>
          <a:p>
            <a:r>
              <a:rPr lang="fr-CA" sz="1400">
                <a:latin typeface="Encode Sans" pitchFamily="2" charset="77"/>
              </a:rPr>
              <a:t>(COMPÉTITION – INTRODUCTION PNCE)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D6AD9-54D9-23AE-34D2-919FD6D2321A}"/>
              </a:ext>
            </a:extLst>
          </p:cNvPr>
          <p:cNvSpPr txBox="1"/>
          <p:nvPr/>
        </p:nvSpPr>
        <p:spPr>
          <a:xfrm>
            <a:off x="3773184" y="4533852"/>
            <a:ext cx="610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>
                <a:latin typeface="Encode Sans" pitchFamily="2" charset="77"/>
              </a:rPr>
              <a:t>INSTRUCTION</a:t>
            </a:r>
          </a:p>
          <a:p>
            <a:r>
              <a:rPr lang="fr-CA" sz="1400">
                <a:latin typeface="Encode Sans" pitchFamily="2" charset="77"/>
              </a:rPr>
              <a:t>(DÉBUTANTS)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9AACA6-C8A2-EE1A-FE3A-B43AEFA1441C}"/>
              </a:ext>
            </a:extLst>
          </p:cNvPr>
          <p:cNvGrpSpPr/>
          <p:nvPr/>
        </p:nvGrpSpPr>
        <p:grpSpPr>
          <a:xfrm>
            <a:off x="3848100" y="5028091"/>
            <a:ext cx="7720013" cy="1446088"/>
            <a:chOff x="3848100" y="5028091"/>
            <a:chExt cx="7720013" cy="14460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972DAF-485C-0832-063A-AFAF164D1B8F}"/>
                </a:ext>
              </a:extLst>
            </p:cNvPr>
            <p:cNvSpPr/>
            <p:nvPr/>
          </p:nvSpPr>
          <p:spPr>
            <a:xfrm>
              <a:off x="3848100" y="5132222"/>
              <a:ext cx="7720013" cy="1237824"/>
            </a:xfrm>
            <a:prstGeom prst="rect">
              <a:avLst/>
            </a:prstGeom>
            <a:solidFill>
              <a:srgbClr val="FFCC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ÂGE DES ATHLÈTES : 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0-9</a:t>
              </a:r>
            </a:p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STADES DE DLT : 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Enfant actif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S’amuser grâce au sport</a:t>
              </a:r>
            </a:p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CONTEXTE :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Écoles secondaires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Clubs</a:t>
              </a: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8F92CF7E-75E0-DA29-9D9D-3477F6C1AD87}"/>
                </a:ext>
              </a:extLst>
            </p:cNvPr>
            <p:cNvSpPr/>
            <p:nvPr/>
          </p:nvSpPr>
          <p:spPr>
            <a:xfrm>
              <a:off x="5076929" y="5175092"/>
              <a:ext cx="1289753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Atelier</a:t>
              </a:r>
            </a:p>
            <a:p>
              <a:pPr algn="ctr"/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du PNCE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6BD0BB-682E-3F8D-C150-253EB438039C}"/>
                </a:ext>
              </a:extLst>
            </p:cNvPr>
            <p:cNvSpPr txBox="1"/>
            <p:nvPr/>
          </p:nvSpPr>
          <p:spPr>
            <a:xfrm rot="16200000">
              <a:off x="5755974" y="5628024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000" b="1">
                  <a:effectLst/>
                  <a:latin typeface="Encode Sans" pitchFamily="2" charset="77"/>
                </a:rPr>
                <a:t>EN COURS DE FORMATION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E9DAFE-0EAC-00FC-AFD0-7449F98088AC}"/>
                </a:ext>
              </a:extLst>
            </p:cNvPr>
            <p:cNvSpPr txBox="1"/>
            <p:nvPr/>
          </p:nvSpPr>
          <p:spPr>
            <a:xfrm rot="16200000">
              <a:off x="7751569" y="5628024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000" b="1">
                  <a:effectLst/>
                  <a:latin typeface="Encode Sans" pitchFamily="2" charset="77"/>
                </a:rPr>
                <a:t>FORMÉ</a:t>
              </a:r>
            </a:p>
          </p:txBody>
        </p:sp>
        <p:sp>
          <p:nvSpPr>
            <p:cNvPr id="32" name="Chevron 31">
              <a:extLst>
                <a:ext uri="{FF2B5EF4-FFF2-40B4-BE49-F238E27FC236}">
                  <a16:creationId xmlns:a16="http://schemas.microsoft.com/office/drawing/2014/main" id="{39F0B8DC-A420-55E5-E7BE-C4B6A59603EA}"/>
                </a:ext>
              </a:extLst>
            </p:cNvPr>
            <p:cNvSpPr/>
            <p:nvPr/>
          </p:nvSpPr>
          <p:spPr>
            <a:xfrm>
              <a:off x="6714065" y="5175092"/>
              <a:ext cx="1667935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Exemple 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Exemple 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5742E9-A833-BFB5-2B55-0AA088AF391F}"/>
                </a:ext>
              </a:extLst>
            </p:cNvPr>
            <p:cNvSpPr txBox="1"/>
            <p:nvPr/>
          </p:nvSpPr>
          <p:spPr>
            <a:xfrm rot="16200000">
              <a:off x="10699683" y="5628024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000" b="1">
                  <a:effectLst/>
                  <a:latin typeface="Encode Sans" pitchFamily="2" charset="77"/>
                </a:rPr>
                <a:t>CERTIFIÉ</a:t>
              </a:r>
            </a:p>
          </p:txBody>
        </p:sp>
        <p:sp>
          <p:nvSpPr>
            <p:cNvPr id="45" name="Chevron 44">
              <a:extLst>
                <a:ext uri="{FF2B5EF4-FFF2-40B4-BE49-F238E27FC236}">
                  <a16:creationId xmlns:a16="http://schemas.microsoft.com/office/drawing/2014/main" id="{B1C05507-890A-2795-F263-781F5C056EC6}"/>
                </a:ext>
              </a:extLst>
            </p:cNvPr>
            <p:cNvSpPr/>
            <p:nvPr/>
          </p:nvSpPr>
          <p:spPr>
            <a:xfrm>
              <a:off x="8568646" y="5175092"/>
              <a:ext cx="2730969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Observation en entraînement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7E87BC-F8C8-BF83-B812-40B2C9511E9E}"/>
              </a:ext>
            </a:extLst>
          </p:cNvPr>
          <p:cNvGrpSpPr/>
          <p:nvPr/>
        </p:nvGrpSpPr>
        <p:grpSpPr>
          <a:xfrm>
            <a:off x="3848100" y="2993808"/>
            <a:ext cx="7720013" cy="1468257"/>
            <a:chOff x="3848100" y="2993808"/>
            <a:chExt cx="7720013" cy="146825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9A482DB-FF96-02C0-E1E8-76C7E051FF7A}"/>
                </a:ext>
              </a:extLst>
            </p:cNvPr>
            <p:cNvSpPr/>
            <p:nvPr/>
          </p:nvSpPr>
          <p:spPr>
            <a:xfrm>
              <a:off x="3848100" y="3097939"/>
              <a:ext cx="7720013" cy="1237824"/>
            </a:xfrm>
            <a:prstGeom prst="rect">
              <a:avLst/>
            </a:prstGeom>
            <a:solidFill>
              <a:srgbClr val="3DAB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ÂGE DES ATHLÈTES : 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8-14</a:t>
              </a:r>
            </a:p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STADES DE DLT : 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Apprendre à s’entraîner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S’entraîner à s’entraîner</a:t>
              </a:r>
            </a:p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CONTEXTE :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Sports en milieu scolaire 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(exemple)</a:t>
              </a:r>
            </a:p>
          </p:txBody>
        </p:sp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6FC5910E-05A9-F7B3-0F65-12F3516B4186}"/>
                </a:ext>
              </a:extLst>
            </p:cNvPr>
            <p:cNvSpPr/>
            <p:nvPr/>
          </p:nvSpPr>
          <p:spPr>
            <a:xfrm>
              <a:off x="5076929" y="3140809"/>
              <a:ext cx="1289753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Atelier</a:t>
              </a:r>
            </a:p>
            <a:p>
              <a:pPr algn="ctr"/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du PNCE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3F9622-A034-8AA4-7BDA-8172325A652A}"/>
                </a:ext>
              </a:extLst>
            </p:cNvPr>
            <p:cNvSpPr txBox="1"/>
            <p:nvPr/>
          </p:nvSpPr>
          <p:spPr>
            <a:xfrm rot="16200000">
              <a:off x="5744800" y="3615910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000" b="1">
                  <a:effectLst/>
                  <a:latin typeface="Encode Sans" pitchFamily="2" charset="77"/>
                </a:rPr>
                <a:t>EN COURS DE FORMATION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514A70F-7B05-BA41-9294-16A4C7D933AC}"/>
                </a:ext>
              </a:extLst>
            </p:cNvPr>
            <p:cNvSpPr txBox="1"/>
            <p:nvPr/>
          </p:nvSpPr>
          <p:spPr>
            <a:xfrm rot="16200000">
              <a:off x="7751569" y="3593741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000" b="1">
                  <a:effectLst/>
                  <a:latin typeface="Encode Sans" pitchFamily="2" charset="77"/>
                </a:rPr>
                <a:t>FORMÉ</a:t>
              </a: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C0D62481-6B33-7D5F-EF0E-88C21150545A}"/>
                </a:ext>
              </a:extLst>
            </p:cNvPr>
            <p:cNvSpPr/>
            <p:nvPr/>
          </p:nvSpPr>
          <p:spPr>
            <a:xfrm>
              <a:off x="6714065" y="3140809"/>
              <a:ext cx="1667935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Exemple 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Exemple 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B98202-7302-ABD0-8241-B73A27D1AA47}"/>
                </a:ext>
              </a:extLst>
            </p:cNvPr>
            <p:cNvSpPr txBox="1"/>
            <p:nvPr/>
          </p:nvSpPr>
          <p:spPr>
            <a:xfrm rot="16200000">
              <a:off x="10699683" y="3593741"/>
              <a:ext cx="1446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CA" sz="1000" b="1">
                  <a:effectLst/>
                  <a:latin typeface="Encode Sans" pitchFamily="2" charset="77"/>
                </a:rPr>
                <a:t>CERTIFIÉ</a:t>
              </a:r>
            </a:p>
          </p:txBody>
        </p:sp>
        <p:sp>
          <p:nvSpPr>
            <p:cNvPr id="46" name="Chevron 45">
              <a:extLst>
                <a:ext uri="{FF2B5EF4-FFF2-40B4-BE49-F238E27FC236}">
                  <a16:creationId xmlns:a16="http://schemas.microsoft.com/office/drawing/2014/main" id="{7253E0D6-3D31-C750-454D-5889AC7870A4}"/>
                </a:ext>
              </a:extLst>
            </p:cNvPr>
            <p:cNvSpPr/>
            <p:nvPr/>
          </p:nvSpPr>
          <p:spPr>
            <a:xfrm>
              <a:off x="8568646" y="3140809"/>
              <a:ext cx="2730969" cy="1152085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800">
                  <a:solidFill>
                    <a:srgbClr val="48535B"/>
                  </a:solidFill>
                  <a:latin typeface="Encode Sans" pitchFamily="2" charset="77"/>
                </a:rPr>
                <a:t>Observation en entraînement ou en compétition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2B9FFA-4CB9-7C86-5699-7198301D6592}"/>
              </a:ext>
            </a:extLst>
          </p:cNvPr>
          <p:cNvGrpSpPr/>
          <p:nvPr/>
        </p:nvGrpSpPr>
        <p:grpSpPr>
          <a:xfrm>
            <a:off x="3848100" y="980073"/>
            <a:ext cx="7720013" cy="1460601"/>
            <a:chOff x="3848100" y="980073"/>
            <a:chExt cx="7720013" cy="146060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C3E1156-C6D8-645A-867C-90C543E1A3F7}"/>
                </a:ext>
              </a:extLst>
            </p:cNvPr>
            <p:cNvSpPr/>
            <p:nvPr/>
          </p:nvSpPr>
          <p:spPr>
            <a:xfrm>
              <a:off x="3848100" y="1084204"/>
              <a:ext cx="7720013" cy="1237824"/>
            </a:xfrm>
            <a:prstGeom prst="rect">
              <a:avLst/>
            </a:prstGeom>
            <a:solidFill>
              <a:srgbClr val="B6D5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ÂGE DES ATHLÈTES : 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6-12</a:t>
              </a:r>
            </a:p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STADES DE DLT : 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ENFANT ACTIF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S’amuser grâce au sport</a:t>
              </a:r>
            </a:p>
            <a:p>
              <a:r>
                <a:rPr lang="fr-CA" sz="800" b="1">
                  <a:solidFill>
                    <a:schemeClr val="tx1"/>
                  </a:solidFill>
                  <a:latin typeface="Encode Sans" pitchFamily="2" charset="77"/>
                </a:rPr>
                <a:t>CONTEXTE :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Programmes 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communautaires</a:t>
              </a:r>
            </a:p>
            <a:p>
              <a:r>
                <a:rPr lang="fr-CA" sz="800">
                  <a:solidFill>
                    <a:schemeClr val="tx1"/>
                  </a:solidFill>
                  <a:latin typeface="Encode Sans" pitchFamily="2" charset="77"/>
                </a:rPr>
                <a:t>Clubs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E08256A-52C8-9C89-B782-27E60AACF7F5}"/>
                </a:ext>
              </a:extLst>
            </p:cNvPr>
            <p:cNvGrpSpPr/>
            <p:nvPr/>
          </p:nvGrpSpPr>
          <p:grpSpPr>
            <a:xfrm>
              <a:off x="5076930" y="980073"/>
              <a:ext cx="6468907" cy="1460601"/>
              <a:chOff x="5076930" y="980073"/>
              <a:chExt cx="6468907" cy="1460601"/>
            </a:xfrm>
          </p:grpSpPr>
          <p:sp>
            <p:nvSpPr>
              <p:cNvPr id="48" name="Chevron 47">
                <a:extLst>
                  <a:ext uri="{FF2B5EF4-FFF2-40B4-BE49-F238E27FC236}">
                    <a16:creationId xmlns:a16="http://schemas.microsoft.com/office/drawing/2014/main" id="{4263C537-359C-63D2-5D96-6831D2A9A6FD}"/>
                  </a:ext>
                </a:extLst>
              </p:cNvPr>
              <p:cNvSpPr/>
              <p:nvPr/>
            </p:nvSpPr>
            <p:spPr>
              <a:xfrm>
                <a:off x="5076930" y="1127074"/>
                <a:ext cx="1289752" cy="1152085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800">
                    <a:solidFill>
                      <a:srgbClr val="48535B"/>
                    </a:solidFill>
                    <a:latin typeface="Encode Sans" pitchFamily="2" charset="77"/>
                  </a:rPr>
                  <a:t>Atelier</a:t>
                </a:r>
              </a:p>
              <a:p>
                <a:pPr algn="ctr"/>
                <a:r>
                  <a:rPr lang="fr-CA" sz="800">
                    <a:solidFill>
                      <a:srgbClr val="48535B"/>
                    </a:solidFill>
                    <a:latin typeface="Encode Sans" pitchFamily="2" charset="77"/>
                  </a:rPr>
                  <a:t>du PNCE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F07FFAD-A430-87D8-9A42-83DFA01D9802}"/>
                  </a:ext>
                </a:extLst>
              </p:cNvPr>
              <p:cNvSpPr txBox="1"/>
              <p:nvPr/>
            </p:nvSpPr>
            <p:spPr>
              <a:xfrm rot="16200000">
                <a:off x="5744800" y="1594519"/>
                <a:ext cx="1446088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sz="1000" b="1">
                    <a:effectLst/>
                    <a:latin typeface="Encode Sans" pitchFamily="2" charset="77"/>
                  </a:rPr>
                  <a:t>EN COURS DE FORMATION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5AEF7D-AFC9-AC8E-A49C-A40558C15A49}"/>
                  </a:ext>
                </a:extLst>
              </p:cNvPr>
              <p:cNvSpPr txBox="1"/>
              <p:nvPr/>
            </p:nvSpPr>
            <p:spPr>
              <a:xfrm rot="16200000">
                <a:off x="7751569" y="1580006"/>
                <a:ext cx="1446088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sz="1000" b="1">
                    <a:effectLst/>
                    <a:latin typeface="Encode Sans" pitchFamily="2" charset="77"/>
                  </a:rPr>
                  <a:t>FORMÉ</a:t>
                </a:r>
              </a:p>
            </p:txBody>
          </p:sp>
          <p:sp>
            <p:nvSpPr>
              <p:cNvPr id="51" name="Chevron 50">
                <a:extLst>
                  <a:ext uri="{FF2B5EF4-FFF2-40B4-BE49-F238E27FC236}">
                    <a16:creationId xmlns:a16="http://schemas.microsoft.com/office/drawing/2014/main" id="{0379E902-035F-A6B8-CEEA-61AD38F1ED80}"/>
                  </a:ext>
                </a:extLst>
              </p:cNvPr>
              <p:cNvSpPr/>
              <p:nvPr/>
            </p:nvSpPr>
            <p:spPr>
              <a:xfrm>
                <a:off x="6714065" y="1127074"/>
                <a:ext cx="1667935" cy="1152085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 indent="-228600">
                  <a:buFont typeface="+mj-lt"/>
                  <a:buAutoNum type="arabicPeriod"/>
                </a:pPr>
                <a:r>
                  <a:rPr lang="fr-CA" sz="800">
                    <a:solidFill>
                      <a:srgbClr val="48535B"/>
                    </a:solidFill>
                    <a:latin typeface="Encode Sans" pitchFamily="2" charset="77"/>
                  </a:rPr>
                  <a:t>Prise de décisions éthiques PNCE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800">
                    <a:solidFill>
                      <a:srgbClr val="48535B"/>
                    </a:solidFill>
                    <a:latin typeface="Encode Sans" pitchFamily="2" charset="77"/>
                  </a:rPr>
                  <a:t>Exemple 1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800">
                    <a:solidFill>
                      <a:srgbClr val="48535B"/>
                    </a:solidFill>
                    <a:latin typeface="Encode Sans" pitchFamily="2" charset="77"/>
                  </a:rPr>
                  <a:t>Exemple 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50C709-3000-0C17-3C74-A8CCFC1110C8}"/>
                  </a:ext>
                </a:extLst>
              </p:cNvPr>
              <p:cNvSpPr txBox="1"/>
              <p:nvPr/>
            </p:nvSpPr>
            <p:spPr>
              <a:xfrm rot="16200000">
                <a:off x="10699683" y="1580006"/>
                <a:ext cx="1446088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sz="1000" b="1">
                    <a:effectLst/>
                    <a:latin typeface="Encode Sans" pitchFamily="2" charset="77"/>
                  </a:rPr>
                  <a:t>CERTIFIÉ</a:t>
                </a:r>
              </a:p>
            </p:txBody>
          </p:sp>
          <p:sp>
            <p:nvSpPr>
              <p:cNvPr id="53" name="Chevron 52">
                <a:extLst>
                  <a:ext uri="{FF2B5EF4-FFF2-40B4-BE49-F238E27FC236}">
                    <a16:creationId xmlns:a16="http://schemas.microsoft.com/office/drawing/2014/main" id="{F44ADBBD-39AE-F43E-9B60-09F632EF7C56}"/>
                  </a:ext>
                </a:extLst>
              </p:cNvPr>
              <p:cNvSpPr/>
              <p:nvPr/>
            </p:nvSpPr>
            <p:spPr>
              <a:xfrm>
                <a:off x="8568646" y="1127074"/>
                <a:ext cx="2730969" cy="1152085"/>
              </a:xfrm>
              <a:prstGeom prst="chevron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 indent="-228600">
                  <a:buFont typeface="+mj-lt"/>
                  <a:buAutoNum type="arabicPeriod"/>
                </a:pPr>
                <a:r>
                  <a:rPr lang="fr-CA" sz="800">
                    <a:solidFill>
                      <a:srgbClr val="48535B"/>
                    </a:solidFill>
                    <a:latin typeface="Encode Sans" pitchFamily="2" charset="77"/>
                  </a:rPr>
                  <a:t>Prise de décisions éthiques PNCE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800">
                    <a:solidFill>
                      <a:srgbClr val="48535B"/>
                    </a:solidFill>
                    <a:latin typeface="Encode Sans" pitchFamily="2" charset="77"/>
                  </a:rPr>
                  <a:t>Portfolio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800">
                    <a:solidFill>
                      <a:srgbClr val="48535B"/>
                    </a:solidFill>
                    <a:latin typeface="Encode Sans" pitchFamily="2" charset="77"/>
                  </a:rPr>
                  <a:t>Observation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16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958716-7C8B-8041-05A1-A5947AEDA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r="26722"/>
          <a:stretch>
            <a:fillRect/>
          </a:stretch>
        </p:blipFill>
        <p:spPr>
          <a:xfrm>
            <a:off x="0" y="0"/>
            <a:ext cx="6096000" cy="6842232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AF4FF0BE-5602-BF03-72AA-734668A1F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998739"/>
            <a:ext cx="4876799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4800" b="1">
                <a:solidFill>
                  <a:srgbClr val="48535B"/>
                </a:solidFill>
                <a:latin typeface="Encode Sans" pitchFamily="2" charset="77"/>
                <a:cs typeface="Poppins" panose="00000500000000000000" pitchFamily="2" charset="0"/>
              </a:rPr>
              <a:t>Sport communautaire</a:t>
            </a:r>
          </a:p>
        </p:txBody>
      </p:sp>
      <p:pic>
        <p:nvPicPr>
          <p:cNvPr id="6" name="Picture 5" descr="A logo with a flame&#10;&#10;AI-generated content may be incorrect.">
            <a:extLst>
              <a:ext uri="{FF2B5EF4-FFF2-40B4-BE49-F238E27FC236}">
                <a16:creationId xmlns:a16="http://schemas.microsoft.com/office/drawing/2014/main" id="{D07A579F-8C14-D74B-A0D9-9AB5615B7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b="31067"/>
          <a:stretch>
            <a:fillRect/>
          </a:stretch>
        </p:blipFill>
        <p:spPr>
          <a:xfrm>
            <a:off x="1" y="638170"/>
            <a:ext cx="1781616" cy="62198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29D059-6D36-9A21-16AF-FDC62EE3B7E1}"/>
              </a:ext>
            </a:extLst>
          </p:cNvPr>
          <p:cNvGrpSpPr/>
          <p:nvPr/>
        </p:nvGrpSpPr>
        <p:grpSpPr>
          <a:xfrm>
            <a:off x="-3572" y="0"/>
            <a:ext cx="12199144" cy="6882354"/>
            <a:chOff x="0" y="0"/>
            <a:chExt cx="12199144" cy="6882354"/>
          </a:xfrm>
          <a:solidFill>
            <a:srgbClr val="B6D553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13C429-BE14-D979-02EA-8FA5E693845C}"/>
                </a:ext>
              </a:extLst>
            </p:cNvPr>
            <p:cNvSpPr/>
            <p:nvPr/>
          </p:nvSpPr>
          <p:spPr>
            <a:xfrm>
              <a:off x="0" y="0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4D43DA-EE13-E36E-D19D-93665DB96321}"/>
                </a:ext>
              </a:extLst>
            </p:cNvPr>
            <p:cNvSpPr/>
            <p:nvPr/>
          </p:nvSpPr>
          <p:spPr>
            <a:xfrm>
              <a:off x="0" y="6836635"/>
              <a:ext cx="1219914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319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9655FB-E263-CA1F-3B34-23FA05D75CE2}"/>
              </a:ext>
            </a:extLst>
          </p:cNvPr>
          <p:cNvGrpSpPr/>
          <p:nvPr/>
        </p:nvGrpSpPr>
        <p:grpSpPr>
          <a:xfrm>
            <a:off x="7756732" y="501760"/>
            <a:ext cx="3811379" cy="3293721"/>
            <a:chOff x="7756732" y="501760"/>
            <a:chExt cx="3811379" cy="32937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18F8449-CE6A-9D88-D6A1-FEC53570E13E}"/>
                </a:ext>
              </a:extLst>
            </p:cNvPr>
            <p:cNvGrpSpPr/>
            <p:nvPr/>
          </p:nvGrpSpPr>
          <p:grpSpPr>
            <a:xfrm>
              <a:off x="7756732" y="501760"/>
              <a:ext cx="3811379" cy="3293721"/>
              <a:chOff x="7756732" y="501761"/>
              <a:chExt cx="3811379" cy="2498156"/>
            </a:xfrm>
          </p:grpSpPr>
          <p:sp>
            <p:nvSpPr>
              <p:cNvPr id="34" name="TextBox 14">
                <a:extLst>
                  <a:ext uri="{FF2B5EF4-FFF2-40B4-BE49-F238E27FC236}">
                    <a16:creationId xmlns:a16="http://schemas.microsoft.com/office/drawing/2014/main" id="{52480E9B-D3B6-2F0B-A5E2-10F395493F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68645" y="1248068"/>
                <a:ext cx="2453975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B6D553"/>
                    </a:solidFill>
                    <a:latin typeface="Encode Sans" pitchFamily="2" charset="77"/>
                    <a:cs typeface="Poppins" panose="00000500000000000000" pitchFamily="2" charset="0"/>
                  </a:rPr>
                  <a:t>FORMÉ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239C652-3175-66AB-C82A-76E8DFE07FED}"/>
                  </a:ext>
                </a:extLst>
              </p:cNvPr>
              <p:cNvSpPr/>
              <p:nvPr/>
            </p:nvSpPr>
            <p:spPr>
              <a:xfrm>
                <a:off x="8068645" y="1503741"/>
                <a:ext cx="2289290" cy="49021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fr-CA" sz="1200" b="1">
                    <a:solidFill>
                      <a:srgbClr val="48535B"/>
                    </a:solidFill>
                    <a:latin typeface="Encode Sans" pitchFamily="2" charset="77"/>
                  </a:rPr>
                  <a:t>MODULES DU PNCE OBLIGATOIRES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1000">
                    <a:solidFill>
                      <a:srgbClr val="48535B"/>
                    </a:solidFill>
                    <a:latin typeface="Encode Sans" pitchFamily="2" charset="77"/>
                  </a:rPr>
                  <a:t>Prise de décisions éthiques PNCE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1000">
                    <a:solidFill>
                      <a:srgbClr val="48535B"/>
                    </a:solidFill>
                    <a:latin typeface="Encode Sans" pitchFamily="2" charset="77"/>
                  </a:rPr>
                  <a:t>Exemple 1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1000">
                    <a:solidFill>
                      <a:srgbClr val="48535B"/>
                    </a:solidFill>
                    <a:latin typeface="Encode Sans" pitchFamily="2" charset="77"/>
                  </a:rPr>
                  <a:t>Exemple 2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D19730E5-DD0C-4CD1-BFB2-EEF7F68934F5}"/>
                  </a:ext>
                </a:extLst>
              </p:cNvPr>
              <p:cNvSpPr/>
              <p:nvPr/>
            </p:nvSpPr>
            <p:spPr>
              <a:xfrm>
                <a:off x="7756732" y="501761"/>
                <a:ext cx="3811379" cy="2498156"/>
              </a:xfrm>
              <a:prstGeom prst="roundRect">
                <a:avLst>
                  <a:gd name="adj" fmla="val 5541"/>
                </a:avLst>
              </a:prstGeom>
              <a:noFill/>
              <a:ln>
                <a:solidFill>
                  <a:srgbClr val="48535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0B66E4-7F44-9623-2318-53772D0EF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01833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983AF7-1E0B-D2C4-67B0-177D405E0BF8}"/>
              </a:ext>
            </a:extLst>
          </p:cNvPr>
          <p:cNvGrpSpPr/>
          <p:nvPr/>
        </p:nvGrpSpPr>
        <p:grpSpPr>
          <a:xfrm>
            <a:off x="0" y="0"/>
            <a:ext cx="3352800" cy="6840673"/>
            <a:chOff x="0" y="0"/>
            <a:chExt cx="3352800" cy="6840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458092-2FDA-EFEB-C9FD-D8001C5F42EF}"/>
                </a:ext>
              </a:extLst>
            </p:cNvPr>
            <p:cNvSpPr/>
            <p:nvPr/>
          </p:nvSpPr>
          <p:spPr>
            <a:xfrm flipH="1">
              <a:off x="0" y="0"/>
              <a:ext cx="3352800" cy="6840673"/>
            </a:xfrm>
            <a:prstGeom prst="rect">
              <a:avLst/>
            </a:prstGeom>
            <a:solidFill>
              <a:srgbClr val="B6D5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218349A4-C0DF-0DA8-AF75-D3B519A0C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888" y="475083"/>
              <a:ext cx="261461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Sport communautaire –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Initiation PNCE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EC526-FBE6-62D2-1A80-CCD8901A46F6}"/>
                </a:ext>
              </a:extLst>
            </p:cNvPr>
            <p:cNvSpPr/>
            <p:nvPr/>
          </p:nvSpPr>
          <p:spPr>
            <a:xfrm>
              <a:off x="609600" y="3435207"/>
              <a:ext cx="1850796" cy="24006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latin typeface="Encode Sans" pitchFamily="2" charset="77"/>
                </a:rPr>
                <a:t>ÂGE DES PARTICIPANTS :</a:t>
              </a:r>
              <a:r>
                <a:rPr lang="fr-CA" sz="1200">
                  <a:latin typeface="Encode Sans" pitchFamily="2" charset="77"/>
                </a:rPr>
                <a:t> </a:t>
              </a:r>
            </a:p>
            <a:p>
              <a:r>
                <a:rPr lang="fr-CA" sz="1200">
                  <a:latin typeface="Encode Sans" pitchFamily="2" charset="77"/>
                </a:rPr>
                <a:t>6-12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STADES DE DLT 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ENFANT ACTIF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S’amuser grâce au sport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Prise de conscience et Première participation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MILIEU SPORTIF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Programmes communautaires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Clubs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EB6E89-3DD3-55F4-8C14-0A60D1400693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59B3F984-0008-A4E4-6CF9-257AAAB3900E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B6D55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E771EC52-251D-D578-D527-8E0AD6689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&lt;InsérerONS&gt; </a:t>
              </a:r>
            </a:p>
          </p:txBody>
        </p:sp>
        <p:pic>
          <p:nvPicPr>
            <p:cNvPr id="37" name="Picture 36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90AF825C-DC7A-FF11-4A1F-1CA54E47A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F31E37C-25F1-EA2C-4A13-A0F641728081}"/>
              </a:ext>
            </a:extLst>
          </p:cNvPr>
          <p:cNvSpPr/>
          <p:nvPr/>
        </p:nvSpPr>
        <p:spPr>
          <a:xfrm>
            <a:off x="-3573" y="-14992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19C83-9B55-FDC1-145A-6C65EFD60C3A}"/>
              </a:ext>
            </a:extLst>
          </p:cNvPr>
          <p:cNvGrpSpPr/>
          <p:nvPr/>
        </p:nvGrpSpPr>
        <p:grpSpPr>
          <a:xfrm>
            <a:off x="3695308" y="501760"/>
            <a:ext cx="3811379" cy="3293721"/>
            <a:chOff x="3695308" y="501760"/>
            <a:chExt cx="3811379" cy="329372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1FA167D-53FF-CC3A-BD5B-90748C2120D3}"/>
                </a:ext>
              </a:extLst>
            </p:cNvPr>
            <p:cNvGrpSpPr/>
            <p:nvPr/>
          </p:nvGrpSpPr>
          <p:grpSpPr>
            <a:xfrm>
              <a:off x="3695308" y="501760"/>
              <a:ext cx="3811379" cy="3293721"/>
              <a:chOff x="3695308" y="501761"/>
              <a:chExt cx="3811379" cy="2498156"/>
            </a:xfrm>
          </p:grpSpPr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C9F7E662-9652-AF7C-5AA9-9BB2F801DC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037" y="1230298"/>
                <a:ext cx="3159661" cy="186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B6D553"/>
                    </a:solidFill>
                    <a:latin typeface="Encode Sans" pitchFamily="2" charset="77"/>
                    <a:cs typeface="Poppins" panose="00000500000000000000" pitchFamily="2" charset="0"/>
                  </a:rPr>
                  <a:t>EN COURS DE FORMATION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960D219-17AF-596E-0F5D-37C315576520}"/>
                  </a:ext>
                </a:extLst>
              </p:cNvPr>
              <p:cNvSpPr/>
              <p:nvPr/>
            </p:nvSpPr>
            <p:spPr>
              <a:xfrm>
                <a:off x="3695308" y="501761"/>
                <a:ext cx="3811379" cy="2498156"/>
              </a:xfrm>
              <a:prstGeom prst="roundRect">
                <a:avLst>
                  <a:gd name="adj" fmla="val 5541"/>
                </a:avLst>
              </a:prstGeom>
              <a:noFill/>
              <a:ln>
                <a:solidFill>
                  <a:srgbClr val="48535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6F257B0-0044-9E7C-5C30-D9FC54C2FC1E}"/>
                </a:ext>
              </a:extLst>
            </p:cNvPr>
            <p:cNvSpPr/>
            <p:nvPr/>
          </p:nvSpPr>
          <p:spPr>
            <a:xfrm>
              <a:off x="3966038" y="1817133"/>
              <a:ext cx="236519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ATELIER DU PNCE OBLIGATOIRE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 2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D783CC-2C69-7BCA-3F28-BB8F40042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C01C57-5921-5097-412D-1AC71A9B3354}"/>
              </a:ext>
            </a:extLst>
          </p:cNvPr>
          <p:cNvGrpSpPr/>
          <p:nvPr/>
        </p:nvGrpSpPr>
        <p:grpSpPr>
          <a:xfrm>
            <a:off x="3695309" y="3939778"/>
            <a:ext cx="7872804" cy="2384822"/>
            <a:chOff x="3695309" y="3939778"/>
            <a:chExt cx="7872804" cy="2384822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7786D1D-F7F3-4422-6BF9-60CF538759AB}"/>
                </a:ext>
              </a:extLst>
            </p:cNvPr>
            <p:cNvSpPr/>
            <p:nvPr/>
          </p:nvSpPr>
          <p:spPr>
            <a:xfrm>
              <a:off x="3695309" y="3939778"/>
              <a:ext cx="7872804" cy="2384822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2FEC99C1-931A-FEEE-0CF3-A6BEEBBB4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483861"/>
              <a:ext cx="1478149" cy="650707"/>
            </a:xfrm>
            <a:prstGeom prst="rect">
              <a:avLst/>
            </a:prstGeom>
          </p:spPr>
        </p:pic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EDC92289-7D5A-8A5E-1A48-B7661C67A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CCD94E-B07E-E415-8DFF-6E737769428B}"/>
              </a:ext>
            </a:extLst>
          </p:cNvPr>
          <p:cNvSpPr/>
          <p:nvPr/>
        </p:nvSpPr>
        <p:spPr>
          <a:xfrm>
            <a:off x="-3573" y="6821643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B0FF3F-2BC4-60CB-0D98-D4CEC5DC6C4E}"/>
              </a:ext>
            </a:extLst>
          </p:cNvPr>
          <p:cNvSpPr/>
          <p:nvPr/>
        </p:nvSpPr>
        <p:spPr>
          <a:xfrm>
            <a:off x="8967504" y="4112546"/>
            <a:ext cx="235610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Modules multisports offerts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Plan d’action d’urgence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Initiation à l’entraînement sportif 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Entraîner des athlètes ayant un handicap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Création d’un environnement sportif sain PNCE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D5B9B5-FBDB-CC51-C451-93AF3EB6EA82}"/>
              </a:ext>
            </a:extLst>
          </p:cNvPr>
          <p:cNvSpPr/>
          <p:nvPr/>
        </p:nvSpPr>
        <p:spPr>
          <a:xfrm>
            <a:off x="6747939" y="4141369"/>
            <a:ext cx="1850127" cy="156966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Pour vous inscrire :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Lien vers l’inscription à une formation propre au sport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&lt;InsérerONS&gt;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&lt;InsérerOPTS&gt;</a:t>
            </a:r>
          </a:p>
          <a:p>
            <a:endParaRPr lang="en-US" sz="1000">
              <a:solidFill>
                <a:srgbClr val="48535B"/>
              </a:solidFill>
              <a:latin typeface="Encode Sans" pitchFamily="2" charset="77"/>
            </a:endParaRP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Lien vers l’inscription à une formation multisports</a:t>
            </a:r>
          </a:p>
          <a:p>
            <a:r>
              <a:rPr lang="fr-CA" sz="1000" u="sng">
                <a:solidFill>
                  <a:srgbClr val="D32027"/>
                </a:solidFill>
                <a:latin typeface="Encode Sans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RPTFE</a:t>
            </a:r>
          </a:p>
          <a:p>
            <a:endParaRPr lang="en-US" sz="1000">
              <a:solidFill>
                <a:srgbClr val="48535B"/>
              </a:solidFill>
              <a:latin typeface="Encode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505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B361DF-10FA-6793-A82D-6D19566E1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1E1D2361-704A-6AD3-D92D-630EE15FCF89}"/>
              </a:ext>
            </a:extLst>
          </p:cNvPr>
          <p:cNvGrpSpPr/>
          <p:nvPr/>
        </p:nvGrpSpPr>
        <p:grpSpPr>
          <a:xfrm>
            <a:off x="0" y="0"/>
            <a:ext cx="3352800" cy="6840673"/>
            <a:chOff x="0" y="0"/>
            <a:chExt cx="3352800" cy="6840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DB71D6-8B44-3E23-820C-3BF1308A05E3}"/>
                </a:ext>
              </a:extLst>
            </p:cNvPr>
            <p:cNvSpPr/>
            <p:nvPr/>
          </p:nvSpPr>
          <p:spPr>
            <a:xfrm flipH="1">
              <a:off x="0" y="0"/>
              <a:ext cx="3352800" cy="6840673"/>
            </a:xfrm>
            <a:prstGeom prst="rect">
              <a:avLst/>
            </a:prstGeom>
            <a:solidFill>
              <a:srgbClr val="B6D5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57641A39-400B-B4B9-04AC-9C949335A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886" y="475082"/>
              <a:ext cx="270483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Sport communautaire –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Initiation PNCE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A453FF-2169-BBB1-BC2B-4D3A4D2A5C05}"/>
                </a:ext>
              </a:extLst>
            </p:cNvPr>
            <p:cNvSpPr/>
            <p:nvPr/>
          </p:nvSpPr>
          <p:spPr>
            <a:xfrm>
              <a:off x="609600" y="3435207"/>
              <a:ext cx="1850796" cy="24006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latin typeface="Encode Sans" pitchFamily="2" charset="77"/>
                </a:rPr>
                <a:t>ÂGE DES PARTICIPANTS :</a:t>
              </a:r>
              <a:r>
                <a:rPr lang="fr-CA" sz="1200">
                  <a:latin typeface="Encode Sans" pitchFamily="2" charset="77"/>
                </a:rPr>
                <a:t> </a:t>
              </a:r>
            </a:p>
            <a:p>
              <a:r>
                <a:rPr lang="fr-CA" sz="1200">
                  <a:latin typeface="Encode Sans" pitchFamily="2" charset="77"/>
                </a:rPr>
                <a:t>6-12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STADES DE DLT 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ENFANT ACTIF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S’amuser grâce au sport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Prise de conscience et Première participation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MILIEU SPORTIF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Programmes communautaires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Clubs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04A825-3362-1034-A926-C4181D36C5D1}"/>
              </a:ext>
            </a:extLst>
          </p:cNvPr>
          <p:cNvGrpSpPr/>
          <p:nvPr/>
        </p:nvGrpSpPr>
        <p:grpSpPr>
          <a:xfrm>
            <a:off x="3695309" y="501761"/>
            <a:ext cx="2511526" cy="3291840"/>
            <a:chOff x="3695309" y="501761"/>
            <a:chExt cx="2511526" cy="329184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8F4B46A-BB46-9F61-ED4F-96CA51CEADEE}"/>
                </a:ext>
              </a:extLst>
            </p:cNvPr>
            <p:cNvSpPr/>
            <p:nvPr/>
          </p:nvSpPr>
          <p:spPr>
            <a:xfrm>
              <a:off x="3695309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D55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EC048C-44B7-3DDC-330B-5C6BF9D6F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36" y="1461681"/>
              <a:ext cx="220257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B6D553"/>
                  </a:solidFill>
                  <a:latin typeface="Encode Sans" pitchFamily="2" charset="77"/>
                  <a:cs typeface="Poppins" panose="00000500000000000000" pitchFamily="2" charset="0"/>
                </a:rPr>
                <a:t>EN COURS DE FORMATION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D44C7A3-F39F-75DF-68E2-5C63FC9E9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A41D335-4186-74F0-1A82-67E78638AD5E}"/>
                </a:ext>
              </a:extLst>
            </p:cNvPr>
            <p:cNvSpPr/>
            <p:nvPr/>
          </p:nvSpPr>
          <p:spPr>
            <a:xfrm>
              <a:off x="3966036" y="1954124"/>
              <a:ext cx="220257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ATELIER DU PNCE OBLIGATOIRE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 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D44FD43-11C1-1EAA-D8AD-E98B63475367}"/>
              </a:ext>
            </a:extLst>
          </p:cNvPr>
          <p:cNvGrpSpPr/>
          <p:nvPr/>
        </p:nvGrpSpPr>
        <p:grpSpPr>
          <a:xfrm>
            <a:off x="6371603" y="501761"/>
            <a:ext cx="2617572" cy="3291840"/>
            <a:chOff x="6371603" y="501761"/>
            <a:chExt cx="2617572" cy="3291840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5F83D17-CC19-9E8C-CED6-74E9BF5ACECD}"/>
                </a:ext>
              </a:extLst>
            </p:cNvPr>
            <p:cNvSpPr/>
            <p:nvPr/>
          </p:nvSpPr>
          <p:spPr>
            <a:xfrm>
              <a:off x="6371603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3A4198FE-4CCC-1FAA-6C4B-87BE01B03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200" y="1466307"/>
              <a:ext cx="2453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B6D553"/>
                  </a:solidFill>
                  <a:latin typeface="Encode Sans" pitchFamily="2" charset="77"/>
                  <a:cs typeface="Poppins" panose="00000500000000000000" pitchFamily="2" charset="0"/>
                </a:rPr>
                <a:t>FORMÉ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0E98F9-B391-AB2E-9449-8093A2B69DB8}"/>
                </a:ext>
              </a:extLst>
            </p:cNvPr>
            <p:cNvSpPr/>
            <p:nvPr/>
          </p:nvSpPr>
          <p:spPr>
            <a:xfrm>
              <a:off x="6535200" y="1886296"/>
              <a:ext cx="228929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MODULES DU PNCE OBLIGATOIRES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2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B4F7845-2FD7-3D96-2531-486B2639F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5222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B9838-DC11-8F4B-66A8-1279330D86DD}"/>
              </a:ext>
            </a:extLst>
          </p:cNvPr>
          <p:cNvGrpSpPr/>
          <p:nvPr/>
        </p:nvGrpSpPr>
        <p:grpSpPr>
          <a:xfrm>
            <a:off x="9056587" y="501761"/>
            <a:ext cx="2712392" cy="3291840"/>
            <a:chOff x="9056587" y="501761"/>
            <a:chExt cx="2712392" cy="329184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D97F4D8-C83E-A216-5EED-3AA182532401}"/>
                </a:ext>
              </a:extLst>
            </p:cNvPr>
            <p:cNvSpPr/>
            <p:nvPr/>
          </p:nvSpPr>
          <p:spPr>
            <a:xfrm>
              <a:off x="9056587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C819AA1-AF31-99EA-6AC4-C21EB6062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9552" y="553059"/>
              <a:ext cx="760606" cy="739479"/>
            </a:xfrm>
            <a:prstGeom prst="rect">
              <a:avLst/>
            </a:prstGeom>
          </p:spPr>
        </p:pic>
        <p:sp>
          <p:nvSpPr>
            <p:cNvPr id="46" name="TextBox 14">
              <a:extLst>
                <a:ext uri="{FF2B5EF4-FFF2-40B4-BE49-F238E27FC236}">
                  <a16:creationId xmlns:a16="http://schemas.microsoft.com/office/drawing/2014/main" id="{D5B60DFA-44E8-A43E-9DAC-B36AB2519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6496" y="1476631"/>
              <a:ext cx="25124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B6D553"/>
                  </a:solidFill>
                  <a:latin typeface="Encode Sans" pitchFamily="2" charset="77"/>
                  <a:cs typeface="Poppins" panose="00000500000000000000" pitchFamily="2" charset="0"/>
                </a:rPr>
                <a:t>CERTIFIÉ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C49AE45-F94B-CE7F-2AE3-F5EAFA56C018}"/>
                </a:ext>
              </a:extLst>
            </p:cNvPr>
            <p:cNvSpPr/>
            <p:nvPr/>
          </p:nvSpPr>
          <p:spPr>
            <a:xfrm>
              <a:off x="9256496" y="1886296"/>
              <a:ext cx="219486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ÉVALUATION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Observation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6CC1FC-8A38-B9FD-2027-1B0FD8E28ED3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290CEB14-624B-2536-3386-1935919851E8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B6D55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3B0B818C-1FAD-BB51-F8E4-E43DBC9D9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&lt;InsérerONS&gt; </a:t>
              </a:r>
            </a:p>
          </p:txBody>
        </p:sp>
        <p:pic>
          <p:nvPicPr>
            <p:cNvPr id="24" name="Picture 23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7332E2D1-FD49-D2B3-225A-9B670FDA4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DFF6697-4C28-C6AB-7ED4-9053A02BA2A1}"/>
              </a:ext>
            </a:extLst>
          </p:cNvPr>
          <p:cNvGrpSpPr/>
          <p:nvPr/>
        </p:nvGrpSpPr>
        <p:grpSpPr>
          <a:xfrm>
            <a:off x="3695309" y="3939778"/>
            <a:ext cx="7872804" cy="2384822"/>
            <a:chOff x="3695309" y="3939778"/>
            <a:chExt cx="7872804" cy="2384822"/>
          </a:xfrm>
        </p:grpSpPr>
        <p:sp>
          <p:nvSpPr>
            <p:cNvPr id="7" name="Rounded Rectangle 31">
              <a:extLst>
                <a:ext uri="{FF2B5EF4-FFF2-40B4-BE49-F238E27FC236}">
                  <a16:creationId xmlns:a16="http://schemas.microsoft.com/office/drawing/2014/main" id="{CBC9B053-A272-C0B7-9024-00A5DC92D282}"/>
                </a:ext>
              </a:extLst>
            </p:cNvPr>
            <p:cNvSpPr/>
            <p:nvPr/>
          </p:nvSpPr>
          <p:spPr>
            <a:xfrm>
              <a:off x="3695309" y="3939778"/>
              <a:ext cx="7872804" cy="2384822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93D35E-251F-671B-3EAD-2E6D0698DFE6}"/>
                </a:ext>
              </a:extLst>
            </p:cNvPr>
            <p:cNvSpPr/>
            <p:nvPr/>
          </p:nvSpPr>
          <p:spPr>
            <a:xfrm>
              <a:off x="4004753" y="4142519"/>
              <a:ext cx="1962414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Maintien de la certification (facultatif)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10 points de perfectionnement professionnel tous les 5 ans.</a:t>
              </a:r>
            </a:p>
          </p:txBody>
        </p:sp>
        <p:pic>
          <p:nvPicPr>
            <p:cNvPr id="57" name="Picture 56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9822242F-C846-0460-BBF9-3D4E28EE1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483861"/>
              <a:ext cx="1478149" cy="650707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7B31582-38BC-3DD2-E812-2677A103A8DE}"/>
              </a:ext>
            </a:extLst>
          </p:cNvPr>
          <p:cNvSpPr/>
          <p:nvPr/>
        </p:nvSpPr>
        <p:spPr>
          <a:xfrm>
            <a:off x="-3573" y="-14992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C3B95BA6-5BE4-3170-2757-E566F6571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924EE55-E1DB-B9A4-65A4-997EB8E38995}"/>
              </a:ext>
            </a:extLst>
          </p:cNvPr>
          <p:cNvSpPr/>
          <p:nvPr/>
        </p:nvSpPr>
        <p:spPr>
          <a:xfrm>
            <a:off x="-3573" y="6821643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77DF87-4788-25F8-CA55-4DF4097EAD05}"/>
              </a:ext>
            </a:extLst>
          </p:cNvPr>
          <p:cNvSpPr/>
          <p:nvPr/>
        </p:nvSpPr>
        <p:spPr>
          <a:xfrm>
            <a:off x="8967504" y="4112546"/>
            <a:ext cx="235610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Modules multisports offerts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Plan d’action d’urgence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Initiation à l’entraînement sportif 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Entraîner des athlètes ayant un handicap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Création d’un environnement sportif sain PNCE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CA3C38-A3AE-1261-EB28-8F297542ABBF}"/>
              </a:ext>
            </a:extLst>
          </p:cNvPr>
          <p:cNvSpPr/>
          <p:nvPr/>
        </p:nvSpPr>
        <p:spPr>
          <a:xfrm>
            <a:off x="6747939" y="4141369"/>
            <a:ext cx="1850127" cy="187743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Pour vous inscrire :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Lien vers l’inscription à une formation propre au sport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&lt;InsérerONS&gt;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&lt;InsérerOPTS&gt;</a:t>
            </a:r>
          </a:p>
          <a:p>
            <a:endParaRPr lang="en-US" sz="1000">
              <a:solidFill>
                <a:srgbClr val="48535B"/>
              </a:solidFill>
              <a:latin typeface="Encode Sans" pitchFamily="2" charset="77"/>
            </a:endParaRP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Lien vers l’inscription à une formation multisports</a:t>
            </a:r>
          </a:p>
          <a:p>
            <a:r>
              <a:rPr lang="fr-CA" sz="1000" u="sng">
                <a:solidFill>
                  <a:srgbClr val="D32027"/>
                </a:solidFill>
                <a:latin typeface="Encode Sans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RPTFE</a:t>
            </a:r>
          </a:p>
          <a:p>
            <a:endParaRPr lang="en-US" sz="1000">
              <a:solidFill>
                <a:srgbClr val="48535B"/>
              </a:solidFill>
              <a:latin typeface="Encode Sans" pitchFamily="2" charset="77"/>
            </a:endParaRP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Inscription à l’évaluation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Lien pour l’inscription</a:t>
            </a:r>
          </a:p>
        </p:txBody>
      </p:sp>
    </p:spTree>
    <p:extLst>
      <p:ext uri="{BB962C8B-B14F-4D97-AF65-F5344CB8AC3E}">
        <p14:creationId xmlns:p14="http://schemas.microsoft.com/office/powerpoint/2010/main" val="306733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D143BA-DDD3-DAD1-E8C6-2DE4C8C81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667DD99-FD91-CD9A-CD1C-C032FBD0CBC2}"/>
              </a:ext>
            </a:extLst>
          </p:cNvPr>
          <p:cNvGrpSpPr/>
          <p:nvPr/>
        </p:nvGrpSpPr>
        <p:grpSpPr>
          <a:xfrm>
            <a:off x="0" y="0"/>
            <a:ext cx="3352800" cy="6840673"/>
            <a:chOff x="0" y="0"/>
            <a:chExt cx="3352800" cy="6840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B044B-7615-5D11-5648-9225E91B49FE}"/>
                </a:ext>
              </a:extLst>
            </p:cNvPr>
            <p:cNvSpPr/>
            <p:nvPr/>
          </p:nvSpPr>
          <p:spPr>
            <a:xfrm flipH="1">
              <a:off x="0" y="0"/>
              <a:ext cx="3352800" cy="6840673"/>
            </a:xfrm>
            <a:prstGeom prst="rect">
              <a:avLst/>
            </a:prstGeom>
            <a:solidFill>
              <a:srgbClr val="B6D5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B2FDC9DC-9951-8690-3247-DF0DF2DA8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888" y="475083"/>
              <a:ext cx="2583399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Sport communautaire –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Participation continue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9ADABA-3CC5-05A8-0E72-D72CFF71B8BC}"/>
                </a:ext>
              </a:extLst>
            </p:cNvPr>
            <p:cNvSpPr/>
            <p:nvPr/>
          </p:nvSpPr>
          <p:spPr>
            <a:xfrm>
              <a:off x="609600" y="3435207"/>
              <a:ext cx="1850796" cy="18466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latin typeface="Encode Sans" pitchFamily="2" charset="77"/>
                </a:rPr>
                <a:t>ÂGE DES PARTICIPANTS :</a:t>
              </a:r>
              <a:r>
                <a:rPr lang="fr-CA" sz="1200">
                  <a:latin typeface="Encode Sans" pitchFamily="2" charset="77"/>
                </a:rPr>
                <a:t> </a:t>
              </a:r>
            </a:p>
            <a:p>
              <a:r>
                <a:rPr lang="fr-CA" sz="1200">
                  <a:latin typeface="Encode Sans" pitchFamily="2" charset="77"/>
                </a:rPr>
                <a:t>TOUS LES DÉBUTANTS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STADES DE DLT 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ACTIF POUR LA VIE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MILIEU SPORTIF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Programmes communautaires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Clubs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5E2F20-6FB6-D9DD-A025-C60141AA4A4A}"/>
              </a:ext>
            </a:extLst>
          </p:cNvPr>
          <p:cNvGrpSpPr/>
          <p:nvPr/>
        </p:nvGrpSpPr>
        <p:grpSpPr>
          <a:xfrm>
            <a:off x="7756732" y="501760"/>
            <a:ext cx="3811379" cy="3293721"/>
            <a:chOff x="7756732" y="501760"/>
            <a:chExt cx="3811379" cy="32937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11D2D5-6E5A-0059-8775-D5FD545FE351}"/>
                </a:ext>
              </a:extLst>
            </p:cNvPr>
            <p:cNvGrpSpPr/>
            <p:nvPr/>
          </p:nvGrpSpPr>
          <p:grpSpPr>
            <a:xfrm>
              <a:off x="7756732" y="501760"/>
              <a:ext cx="3811379" cy="3293721"/>
              <a:chOff x="7756732" y="501761"/>
              <a:chExt cx="3811379" cy="2498156"/>
            </a:xfrm>
          </p:grpSpPr>
          <p:sp>
            <p:nvSpPr>
              <p:cNvPr id="34" name="TextBox 14">
                <a:extLst>
                  <a:ext uri="{FF2B5EF4-FFF2-40B4-BE49-F238E27FC236}">
                    <a16:creationId xmlns:a16="http://schemas.microsoft.com/office/drawing/2014/main" id="{6CF5C700-7F63-E0E7-48ED-2F6167F5A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68645" y="1248068"/>
                <a:ext cx="2453975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B6D553"/>
                    </a:solidFill>
                    <a:latin typeface="Encode Sans" pitchFamily="2" charset="77"/>
                    <a:cs typeface="Poppins" panose="00000500000000000000" pitchFamily="2" charset="0"/>
                  </a:rPr>
                  <a:t>FORMÉ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6C9E79E-2142-48CE-FB8C-44A12A86B3AA}"/>
                  </a:ext>
                </a:extLst>
              </p:cNvPr>
              <p:cNvSpPr/>
              <p:nvPr/>
            </p:nvSpPr>
            <p:spPr>
              <a:xfrm>
                <a:off x="8068645" y="1503741"/>
                <a:ext cx="2289290" cy="49021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fr-CA" sz="1200" b="1">
                    <a:solidFill>
                      <a:srgbClr val="48535B"/>
                    </a:solidFill>
                    <a:latin typeface="Encode Sans" pitchFamily="2" charset="77"/>
                  </a:rPr>
                  <a:t>MODULES DU PNCE OBLIGATOIRES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1000">
                    <a:solidFill>
                      <a:srgbClr val="48535B"/>
                    </a:solidFill>
                    <a:latin typeface="Encode Sans" pitchFamily="2" charset="77"/>
                  </a:rPr>
                  <a:t>Prise de décisions éthiques PNCE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1000">
                    <a:solidFill>
                      <a:srgbClr val="48535B"/>
                    </a:solidFill>
                    <a:latin typeface="Encode Sans" pitchFamily="2" charset="77"/>
                  </a:rPr>
                  <a:t>Exemple 1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1000">
                    <a:solidFill>
                      <a:srgbClr val="48535B"/>
                    </a:solidFill>
                    <a:latin typeface="Encode Sans" pitchFamily="2" charset="77"/>
                  </a:rPr>
                  <a:t>Exemple 2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8AB8F936-BBC2-5A66-8AFB-76C0E2A51983}"/>
                  </a:ext>
                </a:extLst>
              </p:cNvPr>
              <p:cNvSpPr/>
              <p:nvPr/>
            </p:nvSpPr>
            <p:spPr>
              <a:xfrm>
                <a:off x="7756732" y="501761"/>
                <a:ext cx="3811379" cy="2498156"/>
              </a:xfrm>
              <a:prstGeom prst="roundRect">
                <a:avLst>
                  <a:gd name="adj" fmla="val 5541"/>
                </a:avLst>
              </a:prstGeom>
              <a:noFill/>
              <a:ln>
                <a:solidFill>
                  <a:srgbClr val="48535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7C07CD-0C14-608D-77E6-A28EE0CDC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01833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C9C6D73-8441-48E3-CC87-06AE05900150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473CE3CB-10E5-5834-8237-613F665DBE00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B6D55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ABE2F00C-915C-F558-51C9-E39706A9B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&lt;InsérerONS&gt; </a:t>
              </a:r>
            </a:p>
          </p:txBody>
        </p:sp>
        <p:pic>
          <p:nvPicPr>
            <p:cNvPr id="37" name="Picture 36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827F8B64-DFFA-AC0C-96A6-4EC9D7630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4371192-CB1A-1D95-06A5-71ACE2898796}"/>
              </a:ext>
            </a:extLst>
          </p:cNvPr>
          <p:cNvSpPr/>
          <p:nvPr/>
        </p:nvSpPr>
        <p:spPr>
          <a:xfrm>
            <a:off x="-3573" y="-14992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ADB16D-79BA-AFF9-E922-B719432259AE}"/>
              </a:ext>
            </a:extLst>
          </p:cNvPr>
          <p:cNvSpPr/>
          <p:nvPr/>
        </p:nvSpPr>
        <p:spPr>
          <a:xfrm>
            <a:off x="-3573" y="6821643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F4843E-B424-678F-BB62-1A04819F6661}"/>
              </a:ext>
            </a:extLst>
          </p:cNvPr>
          <p:cNvGrpSpPr/>
          <p:nvPr/>
        </p:nvGrpSpPr>
        <p:grpSpPr>
          <a:xfrm>
            <a:off x="3695308" y="501760"/>
            <a:ext cx="3811379" cy="3293721"/>
            <a:chOff x="3695308" y="501760"/>
            <a:chExt cx="3811379" cy="329372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4FB4E26-FF07-49F5-29EF-3C7B7866E71D}"/>
                </a:ext>
              </a:extLst>
            </p:cNvPr>
            <p:cNvGrpSpPr/>
            <p:nvPr/>
          </p:nvGrpSpPr>
          <p:grpSpPr>
            <a:xfrm>
              <a:off x="3695308" y="501760"/>
              <a:ext cx="3811379" cy="3293721"/>
              <a:chOff x="3695308" y="501761"/>
              <a:chExt cx="3811379" cy="2498156"/>
            </a:xfrm>
          </p:grpSpPr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AE670EDE-E682-E7D8-7839-993FFDE5C1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037" y="1230298"/>
                <a:ext cx="2781901" cy="186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A" sz="1600" b="1">
                    <a:solidFill>
                      <a:srgbClr val="B6D553"/>
                    </a:solidFill>
                    <a:latin typeface="Encode Sans" pitchFamily="2" charset="77"/>
                    <a:cs typeface="Poppins" panose="00000500000000000000" pitchFamily="2" charset="0"/>
                  </a:rPr>
                  <a:t>EN COURS DE FORMATION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D92F95E-BEF1-8194-1E25-A3F148618611}"/>
                  </a:ext>
                </a:extLst>
              </p:cNvPr>
              <p:cNvSpPr/>
              <p:nvPr/>
            </p:nvSpPr>
            <p:spPr>
              <a:xfrm>
                <a:off x="3695308" y="501761"/>
                <a:ext cx="3811379" cy="2498156"/>
              </a:xfrm>
              <a:prstGeom prst="roundRect">
                <a:avLst>
                  <a:gd name="adj" fmla="val 5541"/>
                </a:avLst>
              </a:prstGeom>
              <a:noFill/>
              <a:ln>
                <a:solidFill>
                  <a:srgbClr val="48535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89D842A-D1C6-E729-7D34-FA3C52BB1DB5}"/>
                </a:ext>
              </a:extLst>
            </p:cNvPr>
            <p:cNvSpPr/>
            <p:nvPr/>
          </p:nvSpPr>
          <p:spPr>
            <a:xfrm>
              <a:off x="3966038" y="1817133"/>
              <a:ext cx="236519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ATELIER DU PNCE OBLIGATOIRE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 2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C44EA1-CEE5-7E27-8046-07307C607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78320D-BBAE-7F72-BE63-F13D7A9FB24B}"/>
              </a:ext>
            </a:extLst>
          </p:cNvPr>
          <p:cNvGrpSpPr/>
          <p:nvPr/>
        </p:nvGrpSpPr>
        <p:grpSpPr>
          <a:xfrm>
            <a:off x="3695309" y="3939778"/>
            <a:ext cx="7872804" cy="2384822"/>
            <a:chOff x="3695309" y="3939778"/>
            <a:chExt cx="7872804" cy="2384822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55033C50-C27F-7B07-B64C-80B7FAC0FAA6}"/>
                </a:ext>
              </a:extLst>
            </p:cNvPr>
            <p:cNvSpPr/>
            <p:nvPr/>
          </p:nvSpPr>
          <p:spPr>
            <a:xfrm>
              <a:off x="3695309" y="3939778"/>
              <a:ext cx="7872804" cy="2384822"/>
            </a:xfrm>
            <a:prstGeom prst="roundRect">
              <a:avLst>
                <a:gd name="adj" fmla="val 3823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3EB0A310-D074-4C16-F675-1CA42B09D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662" y="5483861"/>
              <a:ext cx="1478149" cy="650707"/>
            </a:xfrm>
            <a:prstGeom prst="rect">
              <a:avLst/>
            </a:prstGeom>
          </p:spPr>
        </p:pic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0FC132C1-A438-D114-7842-F03BF1730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9951150-2934-0625-6296-1CDDE1D8091F}"/>
              </a:ext>
            </a:extLst>
          </p:cNvPr>
          <p:cNvSpPr/>
          <p:nvPr/>
        </p:nvSpPr>
        <p:spPr>
          <a:xfrm>
            <a:off x="8967504" y="4112546"/>
            <a:ext cx="235610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Modules multisports offerts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Plan d’action d’urgence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Initiation à l’entraînement sportif 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Entraîner des athlètes ayant un handicap PNCE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Création d’un environnement sportif sain PNCE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001BC-0FE2-85C1-12D9-079AB750C590}"/>
              </a:ext>
            </a:extLst>
          </p:cNvPr>
          <p:cNvSpPr/>
          <p:nvPr/>
        </p:nvSpPr>
        <p:spPr>
          <a:xfrm>
            <a:off x="6747939" y="4141369"/>
            <a:ext cx="1850127" cy="14157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fr-CA" sz="1200" b="1">
                <a:solidFill>
                  <a:srgbClr val="48535B"/>
                </a:solidFill>
                <a:latin typeface="Encode Sans" pitchFamily="2" charset="77"/>
              </a:rPr>
              <a:t>Pour vous inscrire :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Lien vers l’inscription à une formation propre au sport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&lt;InsérerONS&gt;</a:t>
            </a: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&lt;InsérerOPTS&gt;</a:t>
            </a:r>
          </a:p>
          <a:p>
            <a:endParaRPr lang="en-US" sz="1000">
              <a:solidFill>
                <a:srgbClr val="48535B"/>
              </a:solidFill>
              <a:latin typeface="Encode Sans" pitchFamily="2" charset="77"/>
            </a:endParaRPr>
          </a:p>
          <a:p>
            <a:r>
              <a:rPr lang="fr-CA" sz="1000">
                <a:solidFill>
                  <a:srgbClr val="48535B"/>
                </a:solidFill>
                <a:latin typeface="Encode Sans" pitchFamily="2" charset="77"/>
              </a:rPr>
              <a:t>Lien vers l’inscription à une formation multisports</a:t>
            </a:r>
          </a:p>
          <a:p>
            <a:r>
              <a:rPr lang="fr-CA" sz="1000" u="sng">
                <a:solidFill>
                  <a:srgbClr val="D32027"/>
                </a:solidFill>
                <a:latin typeface="Encode Sans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RPTFE</a:t>
            </a:r>
          </a:p>
        </p:txBody>
      </p:sp>
    </p:spTree>
    <p:extLst>
      <p:ext uri="{BB962C8B-B14F-4D97-AF65-F5344CB8AC3E}">
        <p14:creationId xmlns:p14="http://schemas.microsoft.com/office/powerpoint/2010/main" val="303477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25C2D4-3B08-107B-4AF8-8DBAA8C11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CB39212F-E7E8-1EEC-7215-103A7EA23768}"/>
              </a:ext>
            </a:extLst>
          </p:cNvPr>
          <p:cNvGrpSpPr/>
          <p:nvPr/>
        </p:nvGrpSpPr>
        <p:grpSpPr>
          <a:xfrm>
            <a:off x="0" y="0"/>
            <a:ext cx="3352800" cy="6840673"/>
            <a:chOff x="0" y="0"/>
            <a:chExt cx="3352800" cy="6840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99D888-779F-9480-2BD8-49EFD383E948}"/>
                </a:ext>
              </a:extLst>
            </p:cNvPr>
            <p:cNvSpPr/>
            <p:nvPr/>
          </p:nvSpPr>
          <p:spPr>
            <a:xfrm flipH="1">
              <a:off x="0" y="0"/>
              <a:ext cx="3352800" cy="6840673"/>
            </a:xfrm>
            <a:prstGeom prst="rect">
              <a:avLst/>
            </a:prstGeom>
            <a:solidFill>
              <a:srgbClr val="B6D5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8D501686-8D7D-FDC2-A314-3819437DA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886" y="475082"/>
              <a:ext cx="2681241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Sport communautaire –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2400" b="1">
                  <a:latin typeface="Encode Sans" pitchFamily="2" charset="77"/>
                  <a:cs typeface="Poppins" panose="00000500000000000000" pitchFamily="2" charset="0"/>
                </a:rPr>
                <a:t>Participation continue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CB75A4-0BC1-5E4C-85D8-C503F134DE5E}"/>
                </a:ext>
              </a:extLst>
            </p:cNvPr>
            <p:cNvSpPr/>
            <p:nvPr/>
          </p:nvSpPr>
          <p:spPr>
            <a:xfrm>
              <a:off x="609600" y="3435207"/>
              <a:ext cx="1850796" cy="18466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latin typeface="Encode Sans" pitchFamily="2" charset="77"/>
                </a:rPr>
                <a:t>ÂGE DES PARTICIPANTS :</a:t>
              </a:r>
              <a:r>
                <a:rPr lang="fr-CA" sz="1200">
                  <a:latin typeface="Encode Sans" pitchFamily="2" charset="77"/>
                </a:rPr>
                <a:t> </a:t>
              </a:r>
            </a:p>
            <a:p>
              <a:r>
                <a:rPr lang="fr-CA" sz="1200">
                  <a:latin typeface="Encode Sans" pitchFamily="2" charset="77"/>
                </a:rPr>
                <a:t>TOUS LES DÉBUTANTS</a:t>
              </a:r>
            </a:p>
            <a:p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STADES DE DLT 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ACTIF POUR LA VIE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>
                <a:latin typeface="Encode Sans" pitchFamily="2" charset="77"/>
              </a:endParaRPr>
            </a:p>
            <a:p>
              <a:r>
                <a:rPr lang="fr-CA" sz="1200" b="1">
                  <a:latin typeface="Encode Sans" pitchFamily="2" charset="77"/>
                </a:rPr>
                <a:t>MILIEU SPORTIF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Programmes communautaires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A" sz="1200">
                  <a:latin typeface="Encode Sans" pitchFamily="2" charset="77"/>
                </a:rPr>
                <a:t>Clubs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333CF6-E02C-F214-6839-066F77B900FF}"/>
              </a:ext>
            </a:extLst>
          </p:cNvPr>
          <p:cNvGrpSpPr/>
          <p:nvPr/>
        </p:nvGrpSpPr>
        <p:grpSpPr>
          <a:xfrm>
            <a:off x="3695309" y="501761"/>
            <a:ext cx="2694822" cy="3291840"/>
            <a:chOff x="3695309" y="501761"/>
            <a:chExt cx="2694822" cy="329184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B10A7EF-568E-6D5B-3D8D-D4B0A87B098B}"/>
                </a:ext>
              </a:extLst>
            </p:cNvPr>
            <p:cNvSpPr/>
            <p:nvPr/>
          </p:nvSpPr>
          <p:spPr>
            <a:xfrm>
              <a:off x="3695309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D55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F7CAD4-8686-F7FB-C1AB-598E4C922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159" y="1358473"/>
              <a:ext cx="24539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B6D553"/>
                  </a:solidFill>
                  <a:latin typeface="Encode Sans" pitchFamily="2" charset="77"/>
                  <a:cs typeface="Poppins" panose="00000500000000000000" pitchFamily="2" charset="0"/>
                </a:rPr>
                <a:t>EN COURS DE FORMATION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D66DF6-DC06-768A-CCE6-923E61805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0891" y="553059"/>
              <a:ext cx="760606" cy="739479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EC3754F-B5E3-A110-960E-0B50882D6AA3}"/>
                </a:ext>
              </a:extLst>
            </p:cNvPr>
            <p:cNvSpPr/>
            <p:nvPr/>
          </p:nvSpPr>
          <p:spPr>
            <a:xfrm>
              <a:off x="3966036" y="1859190"/>
              <a:ext cx="220257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ATELIER DU PNCE OBLIGATOIRE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Nom de l’atelier 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E59C39-84AE-08F1-E4F9-0EEF306FD66E}"/>
              </a:ext>
            </a:extLst>
          </p:cNvPr>
          <p:cNvGrpSpPr/>
          <p:nvPr/>
        </p:nvGrpSpPr>
        <p:grpSpPr>
          <a:xfrm>
            <a:off x="6371603" y="501761"/>
            <a:ext cx="2617572" cy="3291840"/>
            <a:chOff x="6371603" y="501761"/>
            <a:chExt cx="2617572" cy="3291840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7F2C25A-48BE-52B9-E593-0FFD9D042987}"/>
                </a:ext>
              </a:extLst>
            </p:cNvPr>
            <p:cNvSpPr/>
            <p:nvPr/>
          </p:nvSpPr>
          <p:spPr>
            <a:xfrm>
              <a:off x="6371603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D5DA9BAB-DEF4-B8E9-E6E4-2CAFF5C72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5200" y="1466307"/>
              <a:ext cx="2453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B6D553"/>
                  </a:solidFill>
                  <a:latin typeface="Encode Sans" pitchFamily="2" charset="77"/>
                  <a:cs typeface="Poppins" panose="00000500000000000000" pitchFamily="2" charset="0"/>
                </a:rPr>
                <a:t>FORMÉ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968D388-58CF-FB17-8698-6F1E18C89B36}"/>
                </a:ext>
              </a:extLst>
            </p:cNvPr>
            <p:cNvSpPr/>
            <p:nvPr/>
          </p:nvSpPr>
          <p:spPr>
            <a:xfrm>
              <a:off x="6535200" y="1886296"/>
              <a:ext cx="2289290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MODULES DU PNCE OBLIGATOIRES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1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Exemple 2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53D8715-8F6E-9787-828C-5C2591B7C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5222" y="553059"/>
              <a:ext cx="760606" cy="739479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3BB6F5-210A-7E81-555E-DC34CF0EA493}"/>
              </a:ext>
            </a:extLst>
          </p:cNvPr>
          <p:cNvGrpSpPr/>
          <p:nvPr/>
        </p:nvGrpSpPr>
        <p:grpSpPr>
          <a:xfrm>
            <a:off x="9056587" y="501761"/>
            <a:ext cx="2712392" cy="3291840"/>
            <a:chOff x="9056587" y="501761"/>
            <a:chExt cx="2712392" cy="329184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AA28517-CB08-D9B5-AA9E-80891B49B7AF}"/>
                </a:ext>
              </a:extLst>
            </p:cNvPr>
            <p:cNvSpPr/>
            <p:nvPr/>
          </p:nvSpPr>
          <p:spPr>
            <a:xfrm>
              <a:off x="9056587" y="501761"/>
              <a:ext cx="2511526" cy="3291840"/>
            </a:xfrm>
            <a:prstGeom prst="roundRect">
              <a:avLst>
                <a:gd name="adj" fmla="val 5541"/>
              </a:avLst>
            </a:prstGeom>
            <a:noFill/>
            <a:ln>
              <a:solidFill>
                <a:srgbClr val="48535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438D298-D816-BED2-E2D3-C325C8222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9552" y="553059"/>
              <a:ext cx="760606" cy="739479"/>
            </a:xfrm>
            <a:prstGeom prst="rect">
              <a:avLst/>
            </a:prstGeom>
          </p:spPr>
        </p:pic>
        <p:sp>
          <p:nvSpPr>
            <p:cNvPr id="46" name="TextBox 14">
              <a:extLst>
                <a:ext uri="{FF2B5EF4-FFF2-40B4-BE49-F238E27FC236}">
                  <a16:creationId xmlns:a16="http://schemas.microsoft.com/office/drawing/2014/main" id="{5B5A1437-1234-AAE1-2F6E-8D24EED47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6496" y="1476631"/>
              <a:ext cx="25124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600" b="1">
                  <a:solidFill>
                    <a:srgbClr val="B6D553"/>
                  </a:solidFill>
                  <a:latin typeface="Encode Sans" pitchFamily="2" charset="77"/>
                  <a:cs typeface="Poppins" panose="00000500000000000000" pitchFamily="2" charset="0"/>
                </a:rPr>
                <a:t>CERTIFIÉ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AABD35D-BDDA-1BD0-5707-0C5149CA74FA}"/>
                </a:ext>
              </a:extLst>
            </p:cNvPr>
            <p:cNvSpPr/>
            <p:nvPr/>
          </p:nvSpPr>
          <p:spPr>
            <a:xfrm>
              <a:off x="9256496" y="1886296"/>
              <a:ext cx="2194867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ÉVALUATION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Prise de décisions éthiques PNCE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Portfolio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Observation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88D024-068E-DCB1-356B-462118A667F7}"/>
              </a:ext>
            </a:extLst>
          </p:cNvPr>
          <p:cNvGrpSpPr/>
          <p:nvPr/>
        </p:nvGrpSpPr>
        <p:grpSpPr>
          <a:xfrm>
            <a:off x="10777696" y="0"/>
            <a:ext cx="1157008" cy="1309297"/>
            <a:chOff x="10777696" y="0"/>
            <a:chExt cx="1157008" cy="1309297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955EC6B1-28A9-FF13-5985-CECCDB8F81D2}"/>
                </a:ext>
              </a:extLst>
            </p:cNvPr>
            <p:cNvSpPr/>
            <p:nvPr/>
          </p:nvSpPr>
          <p:spPr>
            <a:xfrm rot="10800000">
              <a:off x="10777696" y="0"/>
              <a:ext cx="1157008" cy="1309297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rgbClr val="B6D55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20E5A57A-EF25-1F12-4061-4DF58D7E9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7696" y="826781"/>
              <a:ext cx="115700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  <a:cs typeface="Poppins" panose="00000500000000000000" pitchFamily="2" charset="0"/>
                </a:rPr>
                <a:t>&lt;InsérerONS&gt; </a:t>
              </a:r>
            </a:p>
          </p:txBody>
        </p:sp>
        <p:pic>
          <p:nvPicPr>
            <p:cNvPr id="24" name="Picture 23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365648B1-274D-4CB0-5622-2D355C3E4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947" y="150285"/>
              <a:ext cx="584506" cy="584506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008176A-CAE9-4918-7FD7-5CFB1F084759}"/>
              </a:ext>
            </a:extLst>
          </p:cNvPr>
          <p:cNvSpPr/>
          <p:nvPr/>
        </p:nvSpPr>
        <p:spPr>
          <a:xfrm>
            <a:off x="-3573" y="-14992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D1B0D-D7E4-1D10-515A-36F884A78F6E}"/>
              </a:ext>
            </a:extLst>
          </p:cNvPr>
          <p:cNvGrpSpPr/>
          <p:nvPr/>
        </p:nvGrpSpPr>
        <p:grpSpPr>
          <a:xfrm>
            <a:off x="3695309" y="3939778"/>
            <a:ext cx="7872804" cy="2384822"/>
            <a:chOff x="3695309" y="3939778"/>
            <a:chExt cx="7872804" cy="238482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943F4C-7ED5-8638-BA6A-59E3C67C474F}"/>
                </a:ext>
              </a:extLst>
            </p:cNvPr>
            <p:cNvGrpSpPr/>
            <p:nvPr/>
          </p:nvGrpSpPr>
          <p:grpSpPr>
            <a:xfrm>
              <a:off x="3695309" y="3939778"/>
              <a:ext cx="7872804" cy="2384822"/>
              <a:chOff x="3695309" y="3939778"/>
              <a:chExt cx="7872804" cy="2384822"/>
            </a:xfrm>
          </p:grpSpPr>
          <p:sp>
            <p:nvSpPr>
              <p:cNvPr id="7" name="Rounded Rectangle 31">
                <a:extLst>
                  <a:ext uri="{FF2B5EF4-FFF2-40B4-BE49-F238E27FC236}">
                    <a16:creationId xmlns:a16="http://schemas.microsoft.com/office/drawing/2014/main" id="{067E0782-CD23-9E18-31BB-EF5E9E27F509}"/>
                  </a:ext>
                </a:extLst>
              </p:cNvPr>
              <p:cNvSpPr/>
              <p:nvPr/>
            </p:nvSpPr>
            <p:spPr>
              <a:xfrm>
                <a:off x="3695309" y="3939778"/>
                <a:ext cx="7872804" cy="2384822"/>
              </a:xfrm>
              <a:prstGeom prst="roundRect">
                <a:avLst>
                  <a:gd name="adj" fmla="val 3823"/>
                </a:avLst>
              </a:prstGeom>
              <a:noFill/>
              <a:ln>
                <a:solidFill>
                  <a:srgbClr val="48535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ACA8733-F767-DD75-3F64-DBE9E0C25293}"/>
                  </a:ext>
                </a:extLst>
              </p:cNvPr>
              <p:cNvSpPr/>
              <p:nvPr/>
            </p:nvSpPr>
            <p:spPr>
              <a:xfrm>
                <a:off x="8967504" y="4112546"/>
                <a:ext cx="2356102" cy="110799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fr-CA" sz="1200" b="1">
                    <a:solidFill>
                      <a:srgbClr val="48535B"/>
                    </a:solidFill>
                    <a:latin typeface="Encode Sans" pitchFamily="2" charset="77"/>
                  </a:rPr>
                  <a:t>Modules multisports offerts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1000">
                    <a:solidFill>
                      <a:srgbClr val="48535B"/>
                    </a:solidFill>
                    <a:latin typeface="Encode Sans" pitchFamily="2" charset="77"/>
                  </a:rPr>
                  <a:t>Plan d’action d’urgence PNCE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1000">
                    <a:solidFill>
                      <a:srgbClr val="48535B"/>
                    </a:solidFill>
                    <a:latin typeface="Encode Sans" pitchFamily="2" charset="77"/>
                  </a:rPr>
                  <a:t>Initiation à l’entraînement sportif PNCE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1000">
                    <a:solidFill>
                      <a:srgbClr val="48535B"/>
                    </a:solidFill>
                    <a:latin typeface="Encode Sans" pitchFamily="2" charset="77"/>
                  </a:rPr>
                  <a:t>Entraîner des athlètes ayant un handicap PNCE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fr-CA" sz="1000">
                    <a:solidFill>
                      <a:srgbClr val="48535B"/>
                    </a:solidFill>
                    <a:latin typeface="Encode Sans" pitchFamily="2" charset="77"/>
                  </a:rPr>
                  <a:t>Création d’un environnement sportif sain PNCE</a:t>
                </a:r>
              </a:p>
            </p:txBody>
          </p:sp>
          <p:pic>
            <p:nvPicPr>
              <p:cNvPr id="57" name="Picture 56" descr="A logo with text overlay&#10;&#10;AI-generated content may be incorrect.">
                <a:extLst>
                  <a:ext uri="{FF2B5EF4-FFF2-40B4-BE49-F238E27FC236}">
                    <a16:creationId xmlns:a16="http://schemas.microsoft.com/office/drawing/2014/main" id="{AEF9EA7D-4849-9929-4AE8-1F988C1E2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73662" y="5483861"/>
                <a:ext cx="1478149" cy="650707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9A3F6C8-98ED-84DA-17C9-39C33D99E640}"/>
                </a:ext>
              </a:extLst>
            </p:cNvPr>
            <p:cNvSpPr/>
            <p:nvPr/>
          </p:nvSpPr>
          <p:spPr>
            <a:xfrm>
              <a:off x="4004753" y="4142519"/>
              <a:ext cx="1962414" cy="51414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Maintien de la certification (facultatif)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10 points de perfectionnement professionnel tous les 5 ans.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264C9A-166F-892B-9E63-5E385576F9BB}"/>
                </a:ext>
              </a:extLst>
            </p:cNvPr>
            <p:cNvSpPr/>
            <p:nvPr/>
          </p:nvSpPr>
          <p:spPr>
            <a:xfrm>
              <a:off x="6747939" y="4141369"/>
              <a:ext cx="1850127" cy="187743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fr-CA" sz="1200" b="1">
                  <a:solidFill>
                    <a:srgbClr val="48535B"/>
                  </a:solidFill>
                  <a:latin typeface="Encode Sans" pitchFamily="2" charset="77"/>
                </a:rPr>
                <a:t>Pour vous inscrire :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vers l’inscription à une formation propre au sport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&lt;InsérerONS&gt;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&lt;InsérerOPTS&gt;</a:t>
              </a:r>
            </a:p>
            <a:p>
              <a:endParaRPr lang="en-US" sz="100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vers l’inscription à une formation multisports</a:t>
              </a:r>
            </a:p>
            <a:p>
              <a:r>
                <a:rPr lang="fr-CA" sz="1000" u="sng">
                  <a:solidFill>
                    <a:srgbClr val="D32027"/>
                  </a:solidFill>
                  <a:latin typeface="Encode Sans" pitchFamily="2" charset="77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RPTFE</a:t>
              </a:r>
            </a:p>
            <a:p>
              <a:endParaRPr lang="en-US" sz="1000">
                <a:solidFill>
                  <a:srgbClr val="48535B"/>
                </a:solidFill>
                <a:latin typeface="Encode Sans" pitchFamily="2" charset="77"/>
              </a:endParaRP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Inscription à l’évaluation</a:t>
              </a:r>
            </a:p>
            <a:p>
              <a:r>
                <a:rPr lang="fr-CA" sz="1000">
                  <a:solidFill>
                    <a:srgbClr val="48535B"/>
                  </a:solidFill>
                  <a:latin typeface="Encode Sans" pitchFamily="2" charset="77"/>
                </a:rPr>
                <a:t>Lien pour l’inscription</a:t>
              </a:r>
            </a:p>
          </p:txBody>
        </p:sp>
      </p:grpSp>
      <p:pic>
        <p:nvPicPr>
          <p:cNvPr id="17" name="Picture 16" descr="A logo with a flame&#10;&#10;AI-generated content may be incorrect.">
            <a:extLst>
              <a:ext uri="{FF2B5EF4-FFF2-40B4-BE49-F238E27FC236}">
                <a16:creationId xmlns:a16="http://schemas.microsoft.com/office/drawing/2014/main" id="{C2CB2A98-9F25-7E51-D667-03C5241480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5" r="44378" b="31067"/>
          <a:stretch>
            <a:fillRect/>
          </a:stretch>
        </p:blipFill>
        <p:spPr>
          <a:xfrm>
            <a:off x="11171583" y="3270664"/>
            <a:ext cx="1027561" cy="35873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E6AAD5F-7003-3D7E-1922-822734DB9449}"/>
              </a:ext>
            </a:extLst>
          </p:cNvPr>
          <p:cNvSpPr/>
          <p:nvPr/>
        </p:nvSpPr>
        <p:spPr>
          <a:xfrm>
            <a:off x="-3573" y="6821643"/>
            <a:ext cx="12199144" cy="45719"/>
          </a:xfrm>
          <a:prstGeom prst="rect">
            <a:avLst/>
          </a:prstGeom>
          <a:solidFill>
            <a:srgbClr val="485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83ea7a3-a5f8-458d-968b-0749e61eb84d" ContentTypeId="0x0101008B403640B96B1F429E51BD9DF0B8AA3A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C Document" ma:contentTypeID="0x0101008B403640B96B1F429E51BD9DF0B8AA3A00FF35EB7BD07A9B47A4CF798A00C886C4" ma:contentTypeVersion="4" ma:contentTypeDescription="All CAC Documents will be based on this Content Type" ma:contentTypeScope="" ma:versionID="c2cc51e7b9468b7740f7b771598dcda5">
  <xsd:schema xmlns:xsd="http://www.w3.org/2001/XMLSchema" xmlns:xs="http://www.w3.org/2001/XMLSchema" xmlns:p="http://schemas.microsoft.com/office/2006/metadata/properties" xmlns:ns2="e10030fa-87a4-4309-b645-ea65c34eb667" xmlns:ns3="c06e0548-1bc0-4e1f-80d7-296fcec33dce" targetNamespace="http://schemas.microsoft.com/office/2006/metadata/properties" ma:root="true" ma:fieldsID="058e848d6b170b5bfa945f9e92221f43" ns2:_="" ns3:_="">
    <xsd:import namespace="e10030fa-87a4-4309-b645-ea65c34eb667"/>
    <xsd:import namespace="c06e0548-1bc0-4e1f-80d7-296fcec33dce"/>
    <xsd:element name="properties">
      <xsd:complexType>
        <xsd:sequence>
          <xsd:element name="documentManagement">
            <xsd:complexType>
              <xsd:all>
                <xsd:element ref="ns2:k6e3aaddb5c646b4b1bb004264c5f94e" minOccurs="0"/>
                <xsd:element ref="ns2:TaxCatchAll" minOccurs="0"/>
                <xsd:element ref="ns2:TaxCatchAllLabel" minOccurs="0"/>
                <xsd:element ref="ns2:f0ded25f707247ca938ec5b4a768f28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030fa-87a4-4309-b645-ea65c34eb667" elementFormDefault="qualified">
    <xsd:import namespace="http://schemas.microsoft.com/office/2006/documentManagement/types"/>
    <xsd:import namespace="http://schemas.microsoft.com/office/infopath/2007/PartnerControls"/>
    <xsd:element name="k6e3aaddb5c646b4b1bb004264c5f94e" ma:index="8" nillable="true" ma:taxonomy="true" ma:internalName="k6e3aaddb5c646b4b1bb004264c5f94e" ma:taxonomyFieldName="Area" ma:displayName="Area" ma:default="" ma:fieldId="{46e3aadd-b5c6-46b4-b1bb-004264c5f94e}" ma:sspId="183ea7a3-a5f8-458d-968b-0749e61eb84d" ma:termSetId="0a35745c-bf23-43ad-ba1a-d0d32cdacd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9d68051-f0fe-41b4-bc3a-9ae461d0ac40}" ma:internalName="TaxCatchAll" ma:showField="CatchAllData" ma:web="c06e0548-1bc0-4e1f-80d7-296fcec33d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9d68051-f0fe-41b4-bc3a-9ae461d0ac40}" ma:internalName="TaxCatchAllLabel" ma:readOnly="true" ma:showField="CatchAllDataLabel" ma:web="c06e0548-1bc0-4e1f-80d7-296fcec33d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0ded25f707247ca938ec5b4a768f28e" ma:index="12" nillable="true" ma:taxonomy="true" ma:internalName="f0ded25f707247ca938ec5b4a768f28e" ma:taxonomyFieldName="Document_x0020_Language" ma:displayName="Document Language" ma:default="1;#English|bcdd97c1-4fcf-4589-bd0b-679f9b41b6d2" ma:fieldId="{f0ded25f-7072-47ca-938e-c5b4a768f28e}" ma:sspId="183ea7a3-a5f8-458d-968b-0749e61eb84d" ma:termSetId="54b7e7e4-2a2b-4e4d-980c-987fc13b39c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e0548-1bc0-4e1f-80d7-296fcec33dc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0ded25f707247ca938ec5b4a768f28e xmlns="e10030fa-87a4-4309-b645-ea65c34eb6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bcdd97c1-4fcf-4589-bd0b-679f9b41b6d2</TermId>
        </TermInfo>
      </Terms>
    </f0ded25f707247ca938ec5b4a768f28e>
    <TaxCatchAll xmlns="e10030fa-87a4-4309-b645-ea65c34eb667">
      <Value>1</Value>
    </TaxCatchAll>
    <k6e3aaddb5c646b4b1bb004264c5f94e xmlns="e10030fa-87a4-4309-b645-ea65c34eb667">
      <Terms xmlns="http://schemas.microsoft.com/office/infopath/2007/PartnerControls"/>
    </k6e3aaddb5c646b4b1bb004264c5f94e>
    <_dlc_DocId xmlns="c06e0548-1bc0-4e1f-80d7-296fcec33dce">465RKUSTAWAH-792234236-945</_dlc_DocId>
    <_dlc_DocIdUrl xmlns="c06e0548-1bc0-4e1f-80d7-296fcec33dce">
      <Url>https://coachca.sharepoint.com/teams/cacteam_InternationalRelations/_layouts/15/DocIdRedir.aspx?ID=465RKUSTAWAH-792234236-945</Url>
      <Description>465RKUSTAWAH-792234236-945</Description>
    </_dlc_DocIdUrl>
  </documentManagement>
</p:properties>
</file>

<file path=customXml/itemProps1.xml><?xml version="1.0" encoding="utf-8"?>
<ds:datastoreItem xmlns:ds="http://schemas.openxmlformats.org/officeDocument/2006/customXml" ds:itemID="{71F47F33-F051-4720-BE29-E8508A969C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B0CAC5-FD64-4983-8413-1CC2C4A1DFE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0E91AD9-A63B-413F-8F56-CF27B3E831FF}">
  <ds:schemaRefs>
    <ds:schemaRef ds:uri="c06e0548-1bc0-4e1f-80d7-296fcec33dce"/>
    <ds:schemaRef ds:uri="e10030fa-87a4-4309-b645-ea65c34eb6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980B6DD8-499E-49FF-A35F-94CC563D67F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73977C06-F905-4974-99EE-01ECD249D701}">
  <ds:schemaRefs>
    <ds:schemaRef ds:uri="c06e0548-1bc0-4e1f-80d7-296fcec33dce"/>
    <ds:schemaRef ds:uri="e10030fa-87a4-4309-b645-ea65c34eb66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revision>1</cp:revision>
  <dcterms:created xsi:type="dcterms:W3CDTF">2022-08-16T03:02:16Z</dcterms:created>
  <dcterms:modified xsi:type="dcterms:W3CDTF">2025-10-31T19:48:54Z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0x0101008B403640B96B1F429E51BD9DF0B8AA3A00FF35EB7BD07A9B47A4CF798A00C886C4</vt:lpwstr>
  </property>
  <property fmtid="{D5CDD505-2E9C-101B-9397-08002B2CF9AE}" pid="3" name="Document Language">
    <vt:lpwstr>1;#English|bcdd97c1-4fcf-4589-bd0b-679f9b41b6d2</vt:lpwstr>
  </property>
  <property fmtid="{D5CDD505-2E9C-101B-9397-08002B2CF9AE}" pid="4" name="_dlc_DocIdItemGuid">
    <vt:lpwstr>caa6553c-e12b-4969-abb6-8fad4fc38ddc</vt:lpwstr>
  </property>
  <property fmtid="{D5CDD505-2E9C-101B-9397-08002B2CF9AE}" pid="5" name="MediaServiceImageTags">
    <vt:lpwstr/>
  </property>
  <property fmtid="{D5CDD505-2E9C-101B-9397-08002B2CF9AE}" pid="6" name="Document_x0020_Language">
    <vt:lpwstr>1;#English|bcdd97c1-4fcf-4589-bd0b-679f9b41b6d2</vt:lpwstr>
  </property>
  <property fmtid="{D5CDD505-2E9C-101B-9397-08002B2CF9AE}" pid="7" name="lcf76f155ced4ddcb4097134ff3c332f">
    <vt:lpwstr/>
  </property>
  <property fmtid="{D5CDD505-2E9C-101B-9397-08002B2CF9AE}" pid="8" name="Area">
    <vt:lpwstr/>
  </property>
</Properties>
</file>