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7"/>
  </p:sldMasterIdLst>
  <p:notesMasterIdLst>
    <p:notesMasterId r:id="rId71"/>
  </p:notesMasterIdLst>
  <p:handoutMasterIdLst>
    <p:handoutMasterId r:id="rId72"/>
  </p:handoutMasterIdLst>
  <p:sldIdLst>
    <p:sldId id="260" r:id="rId8"/>
    <p:sldId id="336" r:id="rId9"/>
    <p:sldId id="344" r:id="rId10"/>
    <p:sldId id="348" r:id="rId11"/>
    <p:sldId id="342" r:id="rId12"/>
    <p:sldId id="278" r:id="rId13"/>
    <p:sldId id="346" r:id="rId14"/>
    <p:sldId id="271" r:id="rId15"/>
    <p:sldId id="272" r:id="rId16"/>
    <p:sldId id="266" r:id="rId17"/>
    <p:sldId id="345" r:id="rId18"/>
    <p:sldId id="263" r:id="rId19"/>
    <p:sldId id="267" r:id="rId20"/>
    <p:sldId id="269" r:id="rId21"/>
    <p:sldId id="274" r:id="rId22"/>
    <p:sldId id="273" r:id="rId23"/>
    <p:sldId id="281" r:id="rId24"/>
    <p:sldId id="277" r:id="rId25"/>
    <p:sldId id="275" r:id="rId26"/>
    <p:sldId id="347" r:id="rId27"/>
    <p:sldId id="265" r:id="rId28"/>
    <p:sldId id="280" r:id="rId29"/>
    <p:sldId id="276" r:id="rId30"/>
    <p:sldId id="268" r:id="rId31"/>
    <p:sldId id="343" r:id="rId32"/>
    <p:sldId id="279" r:id="rId33"/>
    <p:sldId id="349" r:id="rId34"/>
    <p:sldId id="362" r:id="rId35"/>
    <p:sldId id="351" r:id="rId36"/>
    <p:sldId id="352" r:id="rId37"/>
    <p:sldId id="284" r:id="rId38"/>
    <p:sldId id="355" r:id="rId39"/>
    <p:sldId id="311" r:id="rId40"/>
    <p:sldId id="312" r:id="rId41"/>
    <p:sldId id="313" r:id="rId42"/>
    <p:sldId id="316" r:id="rId43"/>
    <p:sldId id="318" r:id="rId44"/>
    <p:sldId id="321" r:id="rId45"/>
    <p:sldId id="356" r:id="rId46"/>
    <p:sldId id="319" r:id="rId47"/>
    <p:sldId id="338" r:id="rId48"/>
    <p:sldId id="357" r:id="rId49"/>
    <p:sldId id="322" r:id="rId50"/>
    <p:sldId id="324" r:id="rId51"/>
    <p:sldId id="325" r:id="rId52"/>
    <p:sldId id="358" r:id="rId53"/>
    <p:sldId id="326" r:id="rId54"/>
    <p:sldId id="350" r:id="rId55"/>
    <p:sldId id="328" r:id="rId56"/>
    <p:sldId id="353" r:id="rId57"/>
    <p:sldId id="354" r:id="rId58"/>
    <p:sldId id="339" r:id="rId59"/>
    <p:sldId id="359" r:id="rId60"/>
    <p:sldId id="332" r:id="rId61"/>
    <p:sldId id="331" r:id="rId62"/>
    <p:sldId id="360" r:id="rId63"/>
    <p:sldId id="341" r:id="rId64"/>
    <p:sldId id="329" r:id="rId65"/>
    <p:sldId id="361" r:id="rId66"/>
    <p:sldId id="330" r:id="rId67"/>
    <p:sldId id="333" r:id="rId68"/>
    <p:sldId id="334" r:id="rId69"/>
    <p:sldId id="335" r:id="rId7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Workshop 1: Getting Prepared" id="{A7781FF7-AC38-4E46-9722-297F12ACD0F4}">
          <p14:sldIdLst>
            <p14:sldId id="260"/>
            <p14:sldId id="336"/>
            <p14:sldId id="344"/>
            <p14:sldId id="348"/>
            <p14:sldId id="342"/>
            <p14:sldId id="278"/>
            <p14:sldId id="346"/>
            <p14:sldId id="271"/>
            <p14:sldId id="272"/>
            <p14:sldId id="266"/>
            <p14:sldId id="345"/>
            <p14:sldId id="263"/>
            <p14:sldId id="267"/>
            <p14:sldId id="269"/>
            <p14:sldId id="274"/>
            <p14:sldId id="273"/>
            <p14:sldId id="281"/>
            <p14:sldId id="277"/>
            <p14:sldId id="275"/>
            <p14:sldId id="347"/>
            <p14:sldId id="265"/>
            <p14:sldId id="280"/>
            <p14:sldId id="276"/>
            <p14:sldId id="268"/>
            <p14:sldId id="343"/>
            <p14:sldId id="279"/>
          </p14:sldIdLst>
        </p14:section>
        <p14:section name="Workshop 2: Setting the Stage" id="{E6455081-9F7F-47DE-A266-6311020EEA4A}">
          <p14:sldIdLst>
            <p14:sldId id="349"/>
            <p14:sldId id="362"/>
            <p14:sldId id="351"/>
            <p14:sldId id="352"/>
            <p14:sldId id="284"/>
            <p14:sldId id="355"/>
            <p14:sldId id="311"/>
            <p14:sldId id="312"/>
            <p14:sldId id="313"/>
            <p14:sldId id="316"/>
            <p14:sldId id="318"/>
            <p14:sldId id="321"/>
            <p14:sldId id="356"/>
            <p14:sldId id="319"/>
            <p14:sldId id="338"/>
            <p14:sldId id="357"/>
            <p14:sldId id="322"/>
            <p14:sldId id="324"/>
            <p14:sldId id="325"/>
            <p14:sldId id="358"/>
            <p14:sldId id="326"/>
          </p14:sldIdLst>
        </p14:section>
        <p14:section name="Workshop 3: Developing Together" id="{D6F46C85-709C-477C-8A5B-341A166BA73F}">
          <p14:sldIdLst>
            <p14:sldId id="350"/>
            <p14:sldId id="328"/>
            <p14:sldId id="353"/>
            <p14:sldId id="354"/>
            <p14:sldId id="339"/>
            <p14:sldId id="359"/>
            <p14:sldId id="332"/>
            <p14:sldId id="331"/>
            <p14:sldId id="360"/>
            <p14:sldId id="341"/>
            <p14:sldId id="329"/>
            <p14:sldId id="361"/>
            <p14:sldId id="330"/>
            <p14:sldId id="333"/>
            <p14:sldId id="334"/>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4E64C-142C-2822-9BE2-5BC00BF850ED}" name="Andrea Johnson" initials="AJ" userId="S::ajohnson@coach.ca::516bce8f-f739-4546-81bd-7d80f48f75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Johnson" initials="AJ" lastIdx="2" clrIdx="0">
    <p:extLst>
      <p:ext uri="{19B8F6BF-5375-455C-9EA6-DF929625EA0E}">
        <p15:presenceInfo xmlns:p15="http://schemas.microsoft.com/office/powerpoint/2012/main" userId="S::ajohnson@coach.ca::516bce8f-f739-4546-81bd-7d80f48f7584" providerId="AD"/>
      </p:ext>
    </p:extLst>
  </p:cmAuthor>
  <p:cmAuthor id="2" name="Guest User" initials="GU" lastIdx="2" clrIdx="1">
    <p:extLst>
      <p:ext uri="{19B8F6BF-5375-455C-9EA6-DF929625EA0E}">
        <p15:presenceInfo xmlns:p15="http://schemas.microsoft.com/office/powerpoint/2012/main" userId="S::urn:spo:anon#a450a6ae2f359562ef06a2ba20de74ebc4de60700d85124d6e88bb4d465760c6::" providerId="AD"/>
      </p:ext>
    </p:extLst>
  </p:cmAuthor>
  <p:cmAuthor id="3" name="Guest User" initials="GU [2]" lastIdx="1" clrIdx="2">
    <p:extLst>
      <p:ext uri="{19B8F6BF-5375-455C-9EA6-DF929625EA0E}">
        <p15:presenceInfo xmlns:p15="http://schemas.microsoft.com/office/powerpoint/2012/main" userId="S::urn:spo:anon#32b78bcbbc91bcf7bdaf2c1edb6ea11678ef72205a0f785d97fae58c82a893fa::" providerId="AD"/>
      </p:ext>
    </p:extLst>
  </p:cmAuthor>
  <p:cmAuthor id="4" name="Claudia Gagnon(She/Her)" initials="CG" lastIdx="1" clrIdx="3">
    <p:extLst>
      <p:ext uri="{19B8F6BF-5375-455C-9EA6-DF929625EA0E}">
        <p15:presenceInfo xmlns:p15="http://schemas.microsoft.com/office/powerpoint/2012/main" userId="S::cgagnon@coach.ca::2607071c-732f-47df-9a4e-243c86d702ac" providerId="AD"/>
      </p:ext>
    </p:extLst>
  </p:cmAuthor>
  <p:cmAuthor id="5" name="Lise Lafontaine" initials="LL" lastIdx="1" clrIdx="4">
    <p:extLst>
      <p:ext uri="{19B8F6BF-5375-455C-9EA6-DF929625EA0E}">
        <p15:presenceInfo xmlns:p15="http://schemas.microsoft.com/office/powerpoint/2012/main" userId="42a507f37abe17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127"/>
    <a:srgbClr val="495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85442" autoAdjust="0"/>
  </p:normalViewPr>
  <p:slideViewPr>
    <p:cSldViewPr snapToGrid="0">
      <p:cViewPr varScale="1">
        <p:scale>
          <a:sx n="53" d="100"/>
          <a:sy n="53" d="100"/>
        </p:scale>
        <p:origin x="108" y="978"/>
      </p:cViewPr>
      <p:guideLst/>
    </p:cSldViewPr>
  </p:slideViewPr>
  <p:notesTextViewPr>
    <p:cViewPr>
      <p:scale>
        <a:sx n="400" d="100"/>
        <a:sy n="400" d="100"/>
      </p:scale>
      <p:origin x="0" y="0"/>
    </p:cViewPr>
  </p:notesText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Johnson" userId="516bce8f-f739-4546-81bd-7d80f48f7584" providerId="ADAL" clId="{A3209D9F-9C7D-47DB-B80C-30CFF6AB9FE9}"/>
    <pc:docChg chg="undo custSel modSld">
      <pc:chgData name="Andrea Johnson" userId="516bce8f-f739-4546-81bd-7d80f48f7584" providerId="ADAL" clId="{A3209D9F-9C7D-47DB-B80C-30CFF6AB9FE9}" dt="2026-04-23T13:04:38.672" v="132" actId="113"/>
      <pc:docMkLst>
        <pc:docMk/>
      </pc:docMkLst>
      <pc:sldChg chg="addSp delSp modSp mod">
        <pc:chgData name="Andrea Johnson" userId="516bce8f-f739-4546-81bd-7d80f48f7584" providerId="ADAL" clId="{A3209D9F-9C7D-47DB-B80C-30CFF6AB9FE9}" dt="2026-04-23T12:51:50.498" v="47" actId="1036"/>
        <pc:sldMkLst>
          <pc:docMk/>
          <pc:sldMk cId="3336147828" sldId="311"/>
        </pc:sldMkLst>
        <pc:spChg chg="mod">
          <ac:chgData name="Andrea Johnson" userId="516bce8f-f739-4546-81bd-7d80f48f7584" providerId="ADAL" clId="{A3209D9F-9C7D-47DB-B80C-30CFF6AB9FE9}" dt="2026-04-23T12:51:35.092" v="37" actId="1035"/>
          <ac:spMkLst>
            <pc:docMk/>
            <pc:sldMk cId="3336147828" sldId="311"/>
            <ac:spMk id="6" creationId="{52553721-BD3C-B34D-D142-15D417F5D4DF}"/>
          </ac:spMkLst>
        </pc:spChg>
        <pc:spChg chg="mod">
          <ac:chgData name="Andrea Johnson" userId="516bce8f-f739-4546-81bd-7d80f48f7584" providerId="ADAL" clId="{A3209D9F-9C7D-47DB-B80C-30CFF6AB9FE9}" dt="2026-04-23T12:51:50.498" v="47" actId="1036"/>
          <ac:spMkLst>
            <pc:docMk/>
            <pc:sldMk cId="3336147828" sldId="311"/>
            <ac:spMk id="7" creationId="{5EF141DD-30AD-BDCA-F38C-ED51881D074B}"/>
          </ac:spMkLst>
        </pc:spChg>
        <pc:spChg chg="add del mod">
          <ac:chgData name="Andrea Johnson" userId="516bce8f-f739-4546-81bd-7d80f48f7584" providerId="ADAL" clId="{A3209D9F-9C7D-47DB-B80C-30CFF6AB9FE9}" dt="2026-04-23T12:51:35.092" v="37" actId="1035"/>
          <ac:spMkLst>
            <pc:docMk/>
            <pc:sldMk cId="3336147828" sldId="311"/>
            <ac:spMk id="8" creationId="{C789BC4B-EF6E-D9C3-8D35-D0C2CF9B10DD}"/>
          </ac:spMkLst>
        </pc:spChg>
        <pc:cxnChg chg="mod">
          <ac:chgData name="Andrea Johnson" userId="516bce8f-f739-4546-81bd-7d80f48f7584" providerId="ADAL" clId="{A3209D9F-9C7D-47DB-B80C-30CFF6AB9FE9}" dt="2026-04-23T12:51:35.092" v="37" actId="1035"/>
          <ac:cxnSpMkLst>
            <pc:docMk/>
            <pc:sldMk cId="3336147828" sldId="311"/>
            <ac:cxnSpMk id="10" creationId="{388F0F69-0F8C-8A80-8F2B-967CFE792C5D}"/>
          </ac:cxnSpMkLst>
        </pc:cxnChg>
        <pc:cxnChg chg="mod">
          <ac:chgData name="Andrea Johnson" userId="516bce8f-f739-4546-81bd-7d80f48f7584" providerId="ADAL" clId="{A3209D9F-9C7D-47DB-B80C-30CFF6AB9FE9}" dt="2026-04-23T12:51:35.092" v="37" actId="1035"/>
          <ac:cxnSpMkLst>
            <pc:docMk/>
            <pc:sldMk cId="3336147828" sldId="311"/>
            <ac:cxnSpMk id="12" creationId="{ECDE236C-BCFF-8528-C500-592EB1C928A8}"/>
          </ac:cxnSpMkLst>
        </pc:cxnChg>
      </pc:sldChg>
      <pc:sldChg chg="delSp modSp mod">
        <pc:chgData name="Andrea Johnson" userId="516bce8f-f739-4546-81bd-7d80f48f7584" providerId="ADAL" clId="{A3209D9F-9C7D-47DB-B80C-30CFF6AB9FE9}" dt="2026-04-23T12:56:10.025" v="76" actId="1036"/>
        <pc:sldMkLst>
          <pc:docMk/>
          <pc:sldMk cId="347838699" sldId="312"/>
        </pc:sldMkLst>
        <pc:spChg chg="del mod">
          <ac:chgData name="Andrea Johnson" userId="516bce8f-f739-4546-81bd-7d80f48f7584" providerId="ADAL" clId="{A3209D9F-9C7D-47DB-B80C-30CFF6AB9FE9}" dt="2026-04-23T12:56:04.594" v="64" actId="478"/>
          <ac:spMkLst>
            <pc:docMk/>
            <pc:sldMk cId="347838699" sldId="312"/>
            <ac:spMk id="5" creationId="{7580C206-0330-3F45-867D-8CD6DD449FED}"/>
          </ac:spMkLst>
        </pc:spChg>
        <pc:spChg chg="mod">
          <ac:chgData name="Andrea Johnson" userId="516bce8f-f739-4546-81bd-7d80f48f7584" providerId="ADAL" clId="{A3209D9F-9C7D-47DB-B80C-30CFF6AB9FE9}" dt="2026-04-23T12:56:02.031" v="63" actId="1035"/>
          <ac:spMkLst>
            <pc:docMk/>
            <pc:sldMk cId="347838699" sldId="312"/>
            <ac:spMk id="6" creationId="{9DAFAE55-BF65-4EDD-E354-B9C2E6D6F68A}"/>
          </ac:spMkLst>
        </pc:spChg>
        <pc:spChg chg="mod">
          <ac:chgData name="Andrea Johnson" userId="516bce8f-f739-4546-81bd-7d80f48f7584" providerId="ADAL" clId="{A3209D9F-9C7D-47DB-B80C-30CFF6AB9FE9}" dt="2026-04-23T12:56:10.025" v="76" actId="1036"/>
          <ac:spMkLst>
            <pc:docMk/>
            <pc:sldMk cId="347838699" sldId="312"/>
            <ac:spMk id="7" creationId="{D5BC9F34-E021-270F-DCC1-7123C08259CB}"/>
          </ac:spMkLst>
        </pc:spChg>
        <pc:spChg chg="mod">
          <ac:chgData name="Andrea Johnson" userId="516bce8f-f739-4546-81bd-7d80f48f7584" providerId="ADAL" clId="{A3209D9F-9C7D-47DB-B80C-30CFF6AB9FE9}" dt="2026-04-23T12:56:02.031" v="63" actId="1035"/>
          <ac:spMkLst>
            <pc:docMk/>
            <pc:sldMk cId="347838699" sldId="312"/>
            <ac:spMk id="8" creationId="{2433FC5E-8FDF-7E1D-D9FC-7174FE51A8D4}"/>
          </ac:spMkLst>
        </pc:spChg>
        <pc:cxnChg chg="mod">
          <ac:chgData name="Andrea Johnson" userId="516bce8f-f739-4546-81bd-7d80f48f7584" providerId="ADAL" clId="{A3209D9F-9C7D-47DB-B80C-30CFF6AB9FE9}" dt="2026-04-23T12:56:02.031" v="63" actId="1035"/>
          <ac:cxnSpMkLst>
            <pc:docMk/>
            <pc:sldMk cId="347838699" sldId="312"/>
            <ac:cxnSpMk id="9" creationId="{159236B4-3CAE-2E9B-4A28-54FF5EA65EC5}"/>
          </ac:cxnSpMkLst>
        </pc:cxnChg>
        <pc:cxnChg chg="mod">
          <ac:chgData name="Andrea Johnson" userId="516bce8f-f739-4546-81bd-7d80f48f7584" providerId="ADAL" clId="{A3209D9F-9C7D-47DB-B80C-30CFF6AB9FE9}" dt="2026-04-23T12:56:02.031" v="63" actId="1035"/>
          <ac:cxnSpMkLst>
            <pc:docMk/>
            <pc:sldMk cId="347838699" sldId="312"/>
            <ac:cxnSpMk id="10" creationId="{A62798DC-C4F0-376F-6040-2DA917319959}"/>
          </ac:cxnSpMkLst>
        </pc:cxnChg>
      </pc:sldChg>
      <pc:sldChg chg="modSp mod">
        <pc:chgData name="Andrea Johnson" userId="516bce8f-f739-4546-81bd-7d80f48f7584" providerId="ADAL" clId="{A3209D9F-9C7D-47DB-B80C-30CFF6AB9FE9}" dt="2026-04-23T12:56:46.430" v="129" actId="1035"/>
        <pc:sldMkLst>
          <pc:docMk/>
          <pc:sldMk cId="186494337" sldId="313"/>
        </pc:sldMkLst>
        <pc:spChg chg="mod">
          <ac:chgData name="Andrea Johnson" userId="516bce8f-f739-4546-81bd-7d80f48f7584" providerId="ADAL" clId="{A3209D9F-9C7D-47DB-B80C-30CFF6AB9FE9}" dt="2026-04-23T12:56:46.430" v="129" actId="1035"/>
          <ac:spMkLst>
            <pc:docMk/>
            <pc:sldMk cId="186494337" sldId="313"/>
            <ac:spMk id="6" creationId="{1E0244E8-11BB-D049-BA87-F4ECA9E5566C}"/>
          </ac:spMkLst>
        </pc:spChg>
        <pc:spChg chg="mod">
          <ac:chgData name="Andrea Johnson" userId="516bce8f-f739-4546-81bd-7d80f48f7584" providerId="ADAL" clId="{A3209D9F-9C7D-47DB-B80C-30CFF6AB9FE9}" dt="2026-04-23T12:56:46.430" v="129" actId="1035"/>
          <ac:spMkLst>
            <pc:docMk/>
            <pc:sldMk cId="186494337" sldId="313"/>
            <ac:spMk id="7" creationId="{48CD1E7B-6483-7DC0-D3D5-BEA04E581754}"/>
          </ac:spMkLst>
        </pc:spChg>
        <pc:spChg chg="mod">
          <ac:chgData name="Andrea Johnson" userId="516bce8f-f739-4546-81bd-7d80f48f7584" providerId="ADAL" clId="{A3209D9F-9C7D-47DB-B80C-30CFF6AB9FE9}" dt="2026-04-23T12:56:46.430" v="129" actId="1035"/>
          <ac:spMkLst>
            <pc:docMk/>
            <pc:sldMk cId="186494337" sldId="313"/>
            <ac:spMk id="8" creationId="{DA229F85-1339-BA80-B529-2F13AB0A01DC}"/>
          </ac:spMkLst>
        </pc:spChg>
        <pc:cxnChg chg="mod">
          <ac:chgData name="Andrea Johnson" userId="516bce8f-f739-4546-81bd-7d80f48f7584" providerId="ADAL" clId="{A3209D9F-9C7D-47DB-B80C-30CFF6AB9FE9}" dt="2026-04-23T12:56:46.430" v="129" actId="1035"/>
          <ac:cxnSpMkLst>
            <pc:docMk/>
            <pc:sldMk cId="186494337" sldId="313"/>
            <ac:cxnSpMk id="9" creationId="{726AD7CC-4D91-6CDB-E686-F8DE0E55C242}"/>
          </ac:cxnSpMkLst>
        </pc:cxnChg>
        <pc:cxnChg chg="mod">
          <ac:chgData name="Andrea Johnson" userId="516bce8f-f739-4546-81bd-7d80f48f7584" providerId="ADAL" clId="{A3209D9F-9C7D-47DB-B80C-30CFF6AB9FE9}" dt="2026-04-23T12:56:46.430" v="129" actId="1035"/>
          <ac:cxnSpMkLst>
            <pc:docMk/>
            <pc:sldMk cId="186494337" sldId="313"/>
            <ac:cxnSpMk id="10" creationId="{2973507A-718C-A481-D8BE-C49D5AC073D2}"/>
          </ac:cxnSpMkLst>
        </pc:cxnChg>
      </pc:sldChg>
      <pc:sldChg chg="modSp mod">
        <pc:chgData name="Andrea Johnson" userId="516bce8f-f739-4546-81bd-7d80f48f7584" providerId="ADAL" clId="{A3209D9F-9C7D-47DB-B80C-30CFF6AB9FE9}" dt="2026-04-23T13:00:37.952" v="130" actId="20577"/>
        <pc:sldMkLst>
          <pc:docMk/>
          <pc:sldMk cId="1695790536" sldId="318"/>
        </pc:sldMkLst>
        <pc:graphicFrameChg chg="modGraphic">
          <ac:chgData name="Andrea Johnson" userId="516bce8f-f739-4546-81bd-7d80f48f7584" providerId="ADAL" clId="{A3209D9F-9C7D-47DB-B80C-30CFF6AB9FE9}" dt="2026-04-23T13:00:37.952" v="130" actId="20577"/>
          <ac:graphicFrameMkLst>
            <pc:docMk/>
            <pc:sldMk cId="1695790536" sldId="318"/>
            <ac:graphicFrameMk id="2" creationId="{CF9E586B-4B5D-45D6-9FF7-CA478ACDCBCB}"/>
          </ac:graphicFrameMkLst>
        </pc:graphicFrameChg>
      </pc:sldChg>
      <pc:sldChg chg="modSp mod">
        <pc:chgData name="Andrea Johnson" userId="516bce8f-f739-4546-81bd-7d80f48f7584" providerId="ADAL" clId="{A3209D9F-9C7D-47DB-B80C-30CFF6AB9FE9}" dt="2026-04-23T13:04:38.672" v="132" actId="113"/>
        <pc:sldMkLst>
          <pc:docMk/>
          <pc:sldMk cId="0" sldId="328"/>
        </pc:sldMkLst>
        <pc:graphicFrameChg chg="modGraphic">
          <ac:chgData name="Andrea Johnson" userId="516bce8f-f739-4546-81bd-7d80f48f7584" providerId="ADAL" clId="{A3209D9F-9C7D-47DB-B80C-30CFF6AB9FE9}" dt="2026-04-23T13:04:38.672" v="132" actId="113"/>
          <ac:graphicFrameMkLst>
            <pc:docMk/>
            <pc:sldMk cId="0" sldId="328"/>
            <ac:graphicFrameMk id="6" creationId="{FF3E04BF-01D4-BB44-9B09-39F1E65EBBC0}"/>
          </ac:graphicFrameMkLst>
        </pc:graphicFrameChg>
      </pc:sldChg>
      <pc:sldChg chg="modSp mod">
        <pc:chgData name="Andrea Johnson" userId="516bce8f-f739-4546-81bd-7d80f48f7584" providerId="ADAL" clId="{A3209D9F-9C7D-47DB-B80C-30CFF6AB9FE9}" dt="2026-04-23T12:43:03.347" v="1" actId="113"/>
        <pc:sldMkLst>
          <pc:docMk/>
          <pc:sldMk cId="3546355819" sldId="336"/>
        </pc:sldMkLst>
        <pc:graphicFrameChg chg="modGraphic">
          <ac:chgData name="Andrea Johnson" userId="516bce8f-f739-4546-81bd-7d80f48f7584" providerId="ADAL" clId="{A3209D9F-9C7D-47DB-B80C-30CFF6AB9FE9}" dt="2026-04-23T12:43:03.347" v="1" actId="113"/>
          <ac:graphicFrameMkLst>
            <pc:docMk/>
            <pc:sldMk cId="3546355819" sldId="336"/>
            <ac:graphicFrameMk id="4" creationId="{643723F4-C0D9-4563-AAB6-C14BB144236A}"/>
          </ac:graphicFrameMkLst>
        </pc:graphicFrameChg>
      </pc:sldChg>
      <pc:sldChg chg="modSp mod">
        <pc:chgData name="Andrea Johnson" userId="516bce8f-f739-4546-81bd-7d80f48f7584" providerId="ADAL" clId="{A3209D9F-9C7D-47DB-B80C-30CFF6AB9FE9}" dt="2026-04-23T13:02:35.630" v="131" actId="113"/>
        <pc:sldMkLst>
          <pc:docMk/>
          <pc:sldMk cId="2736893560" sldId="358"/>
        </pc:sldMkLst>
        <pc:graphicFrameChg chg="modGraphic">
          <ac:chgData name="Andrea Johnson" userId="516bce8f-f739-4546-81bd-7d80f48f7584" providerId="ADAL" clId="{A3209D9F-9C7D-47DB-B80C-30CFF6AB9FE9}" dt="2026-04-23T13:02:35.630" v="131" actId="113"/>
          <ac:graphicFrameMkLst>
            <pc:docMk/>
            <pc:sldMk cId="2736893560" sldId="358"/>
            <ac:graphicFrameMk id="6" creationId="{5D484AFA-E6B0-AD46-9E4A-C87F29D9EDA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2CB634-38CC-AA46-810D-EFD5B0193B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9F7D13-B121-0D46-86B2-42C079D44B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B5E60-D7ED-FE42-B0F8-21986DA84341}" type="datetimeFigureOut">
              <a:rPr lang="en-US" smtClean="0"/>
              <a:t>4/23/2026</a:t>
            </a:fld>
            <a:endParaRPr lang="en-US"/>
          </a:p>
        </p:txBody>
      </p:sp>
      <p:sp>
        <p:nvSpPr>
          <p:cNvPr id="4" name="Footer Placeholder 3">
            <a:extLst>
              <a:ext uri="{FF2B5EF4-FFF2-40B4-BE49-F238E27FC236}">
                <a16:creationId xmlns:a16="http://schemas.microsoft.com/office/drawing/2014/main" id="{8AE3575E-E1E6-5040-8AB7-A6AC3B8C4F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1A71C3-568E-A240-A8CA-6D27DEEA56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F7169D-846F-6349-874A-195E038C4178}" type="slidenum">
              <a:rPr lang="en-US" smtClean="0"/>
              <a:t>‹#›</a:t>
            </a:fld>
            <a:endParaRPr lang="en-US"/>
          </a:p>
        </p:txBody>
      </p:sp>
    </p:spTree>
    <p:extLst>
      <p:ext uri="{BB962C8B-B14F-4D97-AF65-F5344CB8AC3E}">
        <p14:creationId xmlns:p14="http://schemas.microsoft.com/office/powerpoint/2010/main" val="187431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EB6CC-A377-4A76-9554-AA87873C1339}"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0FAC1-684B-477E-9533-C6BDA82F0294}" type="slidenum">
              <a:rPr lang="en-US" smtClean="0"/>
              <a:t>‹#›</a:t>
            </a:fld>
            <a:endParaRPr lang="en-US"/>
          </a:p>
        </p:txBody>
      </p:sp>
    </p:spTree>
    <p:extLst>
      <p:ext uri="{BB962C8B-B14F-4D97-AF65-F5344CB8AC3E}">
        <p14:creationId xmlns:p14="http://schemas.microsoft.com/office/powerpoint/2010/main" val="295654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1</a:t>
            </a:fld>
            <a:endParaRPr lang="en-US"/>
          </a:p>
        </p:txBody>
      </p:sp>
    </p:spTree>
    <p:extLst>
      <p:ext uri="{BB962C8B-B14F-4D97-AF65-F5344CB8AC3E}">
        <p14:creationId xmlns:p14="http://schemas.microsoft.com/office/powerpoint/2010/main" val="251295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6</a:t>
            </a:fld>
            <a:endParaRPr lang="en-US"/>
          </a:p>
        </p:txBody>
      </p:sp>
    </p:spTree>
    <p:extLst>
      <p:ext uri="{BB962C8B-B14F-4D97-AF65-F5344CB8AC3E}">
        <p14:creationId xmlns:p14="http://schemas.microsoft.com/office/powerpoint/2010/main" val="355750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14</a:t>
            </a:fld>
            <a:endParaRPr lang="en-US"/>
          </a:p>
        </p:txBody>
      </p:sp>
    </p:spTree>
    <p:extLst>
      <p:ext uri="{BB962C8B-B14F-4D97-AF65-F5344CB8AC3E}">
        <p14:creationId xmlns:p14="http://schemas.microsoft.com/office/powerpoint/2010/main" val="218916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EEF8D-BA24-4278-BB6C-6110CA86AF36}" type="slidenum">
              <a:rPr lang="en-US" smtClean="0"/>
              <a:t>16</a:t>
            </a:fld>
            <a:endParaRPr lang="en-US"/>
          </a:p>
        </p:txBody>
      </p:sp>
    </p:spTree>
    <p:extLst>
      <p:ext uri="{BB962C8B-B14F-4D97-AF65-F5344CB8AC3E}">
        <p14:creationId xmlns:p14="http://schemas.microsoft.com/office/powerpoint/2010/main" val="33762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94EEF8D-BA24-4278-BB6C-6110CA86AF36}" type="slidenum">
              <a:rPr lang="en-US" smtClean="0"/>
              <a:t>17</a:t>
            </a:fld>
            <a:endParaRPr lang="en-US"/>
          </a:p>
        </p:txBody>
      </p:sp>
    </p:spTree>
    <p:extLst>
      <p:ext uri="{BB962C8B-B14F-4D97-AF65-F5344CB8AC3E}">
        <p14:creationId xmlns:p14="http://schemas.microsoft.com/office/powerpoint/2010/main" val="312440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21</a:t>
            </a:fld>
            <a:endParaRPr lang="en-US"/>
          </a:p>
        </p:txBody>
      </p:sp>
    </p:spTree>
    <p:extLst>
      <p:ext uri="{BB962C8B-B14F-4D97-AF65-F5344CB8AC3E}">
        <p14:creationId xmlns:p14="http://schemas.microsoft.com/office/powerpoint/2010/main" val="105563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22</a:t>
            </a:fld>
            <a:endParaRPr lang="en-US"/>
          </a:p>
        </p:txBody>
      </p:sp>
    </p:spTree>
    <p:extLst>
      <p:ext uri="{BB962C8B-B14F-4D97-AF65-F5344CB8AC3E}">
        <p14:creationId xmlns:p14="http://schemas.microsoft.com/office/powerpoint/2010/main" val="38594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35</a:t>
            </a:fld>
            <a:endParaRPr lang="en-US"/>
          </a:p>
        </p:txBody>
      </p:sp>
    </p:spTree>
    <p:extLst>
      <p:ext uri="{BB962C8B-B14F-4D97-AF65-F5344CB8AC3E}">
        <p14:creationId xmlns:p14="http://schemas.microsoft.com/office/powerpoint/2010/main" val="48490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36</a:t>
            </a:fld>
            <a:endParaRPr lang="en-US"/>
          </a:p>
        </p:txBody>
      </p:sp>
    </p:spTree>
    <p:extLst>
      <p:ext uri="{BB962C8B-B14F-4D97-AF65-F5344CB8AC3E}">
        <p14:creationId xmlns:p14="http://schemas.microsoft.com/office/powerpoint/2010/main" val="2098920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9C5DD5-8D34-0B6E-F1D1-F15324E3049C}"/>
              </a:ext>
            </a:extLst>
          </p:cNvPr>
          <p:cNvPicPr>
            <a:picLocks noChangeAspect="1"/>
          </p:cNvPicPr>
          <p:nvPr userDrawn="1"/>
        </p:nvPicPr>
        <p:blipFill>
          <a:blip r:embed="rId2"/>
          <a:stretch>
            <a:fillRect/>
          </a:stretch>
        </p:blipFill>
        <p:spPr>
          <a:xfrm>
            <a:off x="0" y="0"/>
            <a:ext cx="12189544" cy="6858000"/>
          </a:xfrm>
          <a:prstGeom prst="rect">
            <a:avLst/>
          </a:prstGeom>
        </p:spPr>
      </p:pic>
      <p:pic>
        <p:nvPicPr>
          <p:cNvPr id="8" name="Picture 8">
            <a:extLst>
              <a:ext uri="{FF2B5EF4-FFF2-40B4-BE49-F238E27FC236}">
                <a16:creationId xmlns:a16="http://schemas.microsoft.com/office/drawing/2014/main" id="{F96CF7AC-0045-D403-1C0B-9CDF34DEC5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01163" y="5273675"/>
            <a:ext cx="24066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207913"/>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384" userDrawn="1">
          <p15:clr>
            <a:srgbClr val="FBAE40"/>
          </p15:clr>
        </p15:guide>
        <p15:guide id="3"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77685-C077-B052-6FDA-7EEDAB2A87EC}"/>
              </a:ext>
            </a:extLst>
          </p:cNvPr>
          <p:cNvPicPr>
            <a:picLocks noChangeAspect="1"/>
          </p:cNvPicPr>
          <p:nvPr userDrawn="1"/>
        </p:nvPicPr>
        <p:blipFill>
          <a:blip r:embed="rId2"/>
          <a:stretch>
            <a:fillRect/>
          </a:stretch>
        </p:blipFill>
        <p:spPr>
          <a:xfrm>
            <a:off x="0" y="0"/>
            <a:ext cx="12189544" cy="6858000"/>
          </a:xfrm>
          <a:prstGeom prst="rect">
            <a:avLst/>
          </a:prstGeom>
        </p:spPr>
      </p:pic>
      <p:pic>
        <p:nvPicPr>
          <p:cNvPr id="3" name="Picture 7">
            <a:extLst>
              <a:ext uri="{FF2B5EF4-FFF2-40B4-BE49-F238E27FC236}">
                <a16:creationId xmlns:a16="http://schemas.microsoft.com/office/drawing/2014/main" id="{607E3915-51DE-47C8-993C-68FA90AB33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4825" y="5619750"/>
            <a:ext cx="16081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77F83F-276E-45FA-9F87-67F3C3AC299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01163" y="5273675"/>
            <a:ext cx="24066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51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51499E-0ACF-7874-D5AF-A79A2F0A8072}"/>
              </a:ext>
            </a:extLst>
          </p:cNvPr>
          <p:cNvPicPr>
            <a:picLocks noChangeAspect="1"/>
          </p:cNvPicPr>
          <p:nvPr userDrawn="1"/>
        </p:nvPicPr>
        <p:blipFill>
          <a:blip r:embed="rId2"/>
          <a:stretch>
            <a:fillRect/>
          </a:stretch>
        </p:blipFill>
        <p:spPr>
          <a:xfrm flipH="1">
            <a:off x="0" y="0"/>
            <a:ext cx="12192000" cy="6859382"/>
          </a:xfrm>
          <a:prstGeom prst="rect">
            <a:avLst/>
          </a:prstGeom>
        </p:spPr>
      </p:pic>
      <p:pic>
        <p:nvPicPr>
          <p:cNvPr id="3" name="Picture 7">
            <a:extLst>
              <a:ext uri="{FF2B5EF4-FFF2-40B4-BE49-F238E27FC236}">
                <a16:creationId xmlns:a16="http://schemas.microsoft.com/office/drawing/2014/main" id="{98B0503B-46EF-4771-903B-72CE8E59E9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99C404D5-B51F-4B96-941F-31A3F151D2C4}"/>
              </a:ext>
            </a:extLst>
          </p:cNvPr>
          <p:cNvSpPr>
            <a:spLocks noGrp="1"/>
          </p:cNvSpPr>
          <p:nvPr>
            <p:ph type="sldNum" sz="quarter" idx="4"/>
          </p:nvPr>
        </p:nvSpPr>
        <p:spPr>
          <a:xfrm>
            <a:off x="452437" y="6248220"/>
            <a:ext cx="2743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800" b="0" i="0" baseline="0">
                <a:solidFill>
                  <a:srgbClr val="DA2127"/>
                </a:solidFill>
                <a:latin typeface="Arial" panose="020B0604020202020204" pitchFamily="34" charset="0"/>
              </a:defRPr>
            </a:lvl1pPr>
          </a:lstStyle>
          <a:p>
            <a:fld id="{3884788F-3909-4E53-9C01-7D724614CA0D}" type="slidenum">
              <a:rPr lang="en-US" altLang="en-US" smtClean="0"/>
              <a:pPr/>
              <a:t>‹#›</a:t>
            </a:fld>
            <a:endParaRPr lang="en-US" altLang="en-US" dirty="0"/>
          </a:p>
        </p:txBody>
      </p:sp>
    </p:spTree>
    <p:extLst>
      <p:ext uri="{BB962C8B-B14F-4D97-AF65-F5344CB8AC3E}">
        <p14:creationId xmlns:p14="http://schemas.microsoft.com/office/powerpoint/2010/main" val="1771166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F009C-7574-1D2D-C8F3-6C45D2475C1E}"/>
              </a:ext>
            </a:extLst>
          </p:cNvPr>
          <p:cNvPicPr>
            <a:picLocks noChangeAspect="1"/>
          </p:cNvPicPr>
          <p:nvPr userDrawn="1"/>
        </p:nvPicPr>
        <p:blipFill>
          <a:blip r:embed="rId2"/>
          <a:stretch>
            <a:fillRect/>
          </a:stretch>
        </p:blipFill>
        <p:spPr>
          <a:xfrm flipH="1">
            <a:off x="0" y="0"/>
            <a:ext cx="12192000" cy="6859382"/>
          </a:xfrm>
          <a:prstGeom prst="rect">
            <a:avLst/>
          </a:prstGeom>
        </p:spPr>
      </p:pic>
      <p:pic>
        <p:nvPicPr>
          <p:cNvPr id="6" name="Picture 7">
            <a:extLst>
              <a:ext uri="{FF2B5EF4-FFF2-40B4-BE49-F238E27FC236}">
                <a16:creationId xmlns:a16="http://schemas.microsoft.com/office/drawing/2014/main" id="{FFB7B245-9565-43FD-E3DF-56F3816FCB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E89B9DA-7FED-4132-899A-66020D7E74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7038" y="6040438"/>
            <a:ext cx="18780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04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CBB70-37DF-C126-79E7-F084B6B70875}"/>
              </a:ext>
            </a:extLst>
          </p:cNvPr>
          <p:cNvPicPr>
            <a:picLocks noChangeAspect="1"/>
          </p:cNvPicPr>
          <p:nvPr userDrawn="1"/>
        </p:nvPicPr>
        <p:blipFill>
          <a:blip r:embed="rId2"/>
          <a:stretch>
            <a:fillRect/>
          </a:stretch>
        </p:blipFill>
        <p:spPr>
          <a:xfrm flipH="1">
            <a:off x="0" y="0"/>
            <a:ext cx="12192000" cy="6859382"/>
          </a:xfrm>
          <a:prstGeom prst="rect">
            <a:avLst/>
          </a:prstGeom>
        </p:spPr>
      </p:pic>
      <p:pic>
        <p:nvPicPr>
          <p:cNvPr id="6" name="Picture 7">
            <a:extLst>
              <a:ext uri="{FF2B5EF4-FFF2-40B4-BE49-F238E27FC236}">
                <a16:creationId xmlns:a16="http://schemas.microsoft.com/office/drawing/2014/main" id="{7CFCF7DF-EECB-D55D-4291-A02E7785A2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5A027BA-E62D-4A4A-944F-13A83ED999B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8938" y="5880100"/>
            <a:ext cx="11604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85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3E3FBD-C4C6-4763-ABA4-0AFA40697F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4CFA8FE9-28FD-4290-BA9A-AA0383B85FD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8C43DA9F-AF91-471D-A1FB-974209E41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Arial" panose="020B0604020202020204" pitchFamily="34" charset="0"/>
              </a:defRPr>
            </a:lvl1pPr>
          </a:lstStyle>
          <a:p>
            <a:pPr>
              <a:defRPr/>
            </a:pPr>
            <a:endParaRPr lang="en-US" dirty="0"/>
          </a:p>
        </p:txBody>
      </p:sp>
      <p:sp>
        <p:nvSpPr>
          <p:cNvPr id="5" name="Footer Placeholder 4">
            <a:extLst>
              <a:ext uri="{FF2B5EF4-FFF2-40B4-BE49-F238E27FC236}">
                <a16:creationId xmlns:a16="http://schemas.microsoft.com/office/drawing/2014/main" id="{196762D8-3478-42DC-9A38-2C61081E9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dirty="0">
                <a:solidFill>
                  <a:schemeClr val="tx1">
                    <a:tint val="75000"/>
                  </a:schemeClr>
                </a:solidFill>
                <a:latin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55752708-A6B8-4271-9FF2-E9F02E276A9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i="0" baseline="0">
                <a:solidFill>
                  <a:schemeClr val="bg1">
                    <a:lumMod val="65000"/>
                  </a:schemeClr>
                </a:solidFill>
                <a:latin typeface="Arial" panose="020B0604020202020204" pitchFamily="34" charset="0"/>
              </a:defRPr>
            </a:lvl1pPr>
          </a:lstStyle>
          <a:p>
            <a:fld id="{3884788F-3909-4E53-9C01-7D724614CA0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774" r:id="rId1"/>
    <p:sldLayoutId id="2147483776" r:id="rId2"/>
    <p:sldLayoutId id="2147483777" r:id="rId3"/>
    <p:sldLayoutId id="2147483778" r:id="rId4"/>
    <p:sldLayoutId id="2147483779" r:id="rId5"/>
  </p:sldLayoutIdLst>
  <p:hf hdr="0" ftr="0" dt="0"/>
  <p:txStyles>
    <p:titleStyle>
      <a:lvl1pPr algn="l" rtl="0" fontAlgn="base">
        <a:lnSpc>
          <a:spcPct val="90000"/>
        </a:lnSpc>
        <a:spcBef>
          <a:spcPct val="0"/>
        </a:spcBef>
        <a:spcAft>
          <a:spcPct val="0"/>
        </a:spcAft>
        <a:defRPr sz="3600" b="0" i="0" kern="1200" baseline="0">
          <a:solidFill>
            <a:srgbClr val="C00000"/>
          </a:solidFill>
          <a:latin typeface="Arial" panose="020B0604020202020204" pitchFamily="34" charset="0"/>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3600" b="0" i="0" kern="1200">
          <a:solidFill>
            <a:schemeClr val="tx1"/>
          </a:solidFill>
          <a:latin typeface="Arial" panose="020B0604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584200" y="1402615"/>
            <a:ext cx="8547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chemeClr val="bg1"/>
                </a:solidFill>
                <a:latin typeface="Arial" panose="020B0604020202020204" pitchFamily="34" charset="0"/>
                <a:cs typeface="Arial" panose="020B0604020202020204" pitchFamily="34" charset="0"/>
              </a:rPr>
              <a:t>Training for Effective Mentees</a:t>
            </a:r>
          </a:p>
          <a:p>
            <a:pPr eaLnBrk="1" hangingPunct="1"/>
            <a:r>
              <a:rPr lang="en-US" altLang="en-US" sz="4000" dirty="0">
                <a:solidFill>
                  <a:schemeClr val="bg1"/>
                </a:solidFill>
                <a:latin typeface="Arial" panose="020B0604020202020204" pitchFamily="34" charset="0"/>
                <a:cs typeface="Arial" panose="020B0604020202020204" pitchFamily="34" charset="0"/>
              </a:rPr>
              <a:t>Workshop 1: Getting Prepared</a:t>
            </a:r>
          </a:p>
        </p:txBody>
      </p:sp>
      <p:sp>
        <p:nvSpPr>
          <p:cNvPr id="8194" name="TextBox 2">
            <a:extLst>
              <a:ext uri="{FF2B5EF4-FFF2-40B4-BE49-F238E27FC236}">
                <a16:creationId xmlns:a16="http://schemas.microsoft.com/office/drawing/2014/main" id="{130165B3-2E74-459F-A11C-935B556518EA}"/>
              </a:ext>
            </a:extLst>
          </p:cNvPr>
          <p:cNvSpPr txBox="1">
            <a:spLocks noChangeArrowheads="1"/>
          </p:cNvSpPr>
          <p:nvPr/>
        </p:nvSpPr>
        <p:spPr bwMode="auto">
          <a:xfrm>
            <a:off x="584200" y="2837934"/>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highlight>
                  <a:srgbClr val="FFFF00"/>
                </a:highlight>
                <a:latin typeface="Arial" panose="020B0604020202020204" pitchFamily="34" charset="0"/>
                <a:cs typeface="Arial" panose="020B0604020202020204" pitchFamily="34" charset="0"/>
              </a:rPr>
              <a:t>Mentorship program name</a:t>
            </a:r>
          </a:p>
        </p:txBody>
      </p:sp>
      <p:sp>
        <p:nvSpPr>
          <p:cNvPr id="5" name="TextBox 4">
            <a:extLst>
              <a:ext uri="{FF2B5EF4-FFF2-40B4-BE49-F238E27FC236}">
                <a16:creationId xmlns:a16="http://schemas.microsoft.com/office/drawing/2014/main" id="{9255C053-D8DD-884F-B06D-E9C5703BD533}"/>
              </a:ext>
            </a:extLst>
          </p:cNvPr>
          <p:cNvSpPr txBox="1"/>
          <p:nvPr/>
        </p:nvSpPr>
        <p:spPr>
          <a:xfrm>
            <a:off x="584200" y="5819776"/>
            <a:ext cx="3487737" cy="600164"/>
          </a:xfrm>
          <a:prstGeom prst="rect">
            <a:avLst/>
          </a:prstGeom>
          <a:noFill/>
        </p:spPr>
        <p:txBody>
          <a:bodyPr>
            <a:spAutoFit/>
          </a:bodyPr>
          <a:lstStyle/>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Facilitator name</a:t>
            </a:r>
          </a:p>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Presentation 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609600" y="21055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chemeClr val="bg1"/>
                </a:solidFill>
                <a:latin typeface="Arial" panose="020B0604020202020204" pitchFamily="34" charset="0"/>
                <a:cs typeface="Arial" panose="020B0604020202020204" pitchFamily="34" charset="0"/>
              </a:rPr>
              <a:t>Mentorship program overview</a:t>
            </a:r>
          </a:p>
        </p:txBody>
      </p:sp>
    </p:spTree>
    <p:extLst>
      <p:ext uri="{BB962C8B-B14F-4D97-AF65-F5344CB8AC3E}">
        <p14:creationId xmlns:p14="http://schemas.microsoft.com/office/powerpoint/2010/main" val="47285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Mentorship program overview</a:t>
            </a:r>
          </a:p>
        </p:txBody>
      </p:sp>
      <p:sp>
        <p:nvSpPr>
          <p:cNvPr id="3" name="TextBox 2">
            <a:extLst>
              <a:ext uri="{FF2B5EF4-FFF2-40B4-BE49-F238E27FC236}">
                <a16:creationId xmlns:a16="http://schemas.microsoft.com/office/drawing/2014/main" id="{3AD01AF3-D02E-47E5-A063-2C870646E1EF}"/>
              </a:ext>
            </a:extLst>
          </p:cNvPr>
          <p:cNvSpPr txBox="1"/>
          <p:nvPr/>
        </p:nvSpPr>
        <p:spPr>
          <a:xfrm>
            <a:off x="720000" y="1440000"/>
            <a:ext cx="9513778" cy="2200602"/>
          </a:xfrm>
          <a:prstGeom prst="rect">
            <a:avLst/>
          </a:prstGeom>
          <a:noFill/>
        </p:spPr>
        <p:txBody>
          <a:bodyPr wrap="square" rtlCol="0">
            <a:spAutoFit/>
          </a:bodyPr>
          <a:lstStyle/>
          <a:p>
            <a:pPr>
              <a:spcAft>
                <a:spcPts val="0"/>
              </a:spcAft>
            </a:pPr>
            <a:r>
              <a:rPr lang="en-US" sz="1600" b="1" dirty="0">
                <a:latin typeface="Arial" panose="020B0604020202020204" pitchFamily="34" charset="0"/>
                <a:cs typeface="Arial" panose="020B0604020202020204" pitchFamily="34" charset="0"/>
              </a:rPr>
              <a:t>Rationale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be an effective mentee, it’s essential to understand the mentorship program and the expectations of the mentee’s role  </a:t>
            </a:r>
          </a:p>
          <a:p>
            <a:pPr>
              <a:spcBef>
                <a:spcPts val="1200"/>
              </a:spcBef>
              <a:spcAft>
                <a:spcPts val="0"/>
              </a:spcAft>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introduce the program participants to the core elements of the mentorship program</a:t>
            </a:r>
          </a:p>
          <a:p>
            <a:pPr>
              <a:spcBef>
                <a:spcPts val="1200"/>
              </a:spcBef>
              <a:spcAft>
                <a:spcPts val="0"/>
              </a:spcAft>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Combine information with a debrief for questions</a:t>
            </a:r>
          </a:p>
        </p:txBody>
      </p:sp>
      <p:sp>
        <p:nvSpPr>
          <p:cNvPr id="4" name="Slide Number Placeholder 3">
            <a:extLst>
              <a:ext uri="{FF2B5EF4-FFF2-40B4-BE49-F238E27FC236}">
                <a16:creationId xmlns:a16="http://schemas.microsoft.com/office/drawing/2014/main" id="{8061479C-C748-42D3-96A1-0D69DB6DEB6C}"/>
              </a:ext>
            </a:extLst>
          </p:cNvPr>
          <p:cNvSpPr>
            <a:spLocks noGrp="1"/>
          </p:cNvSpPr>
          <p:nvPr>
            <p:ph type="sldNum" sz="quarter" idx="4"/>
          </p:nvPr>
        </p:nvSpPr>
        <p:spPr/>
        <p:txBody>
          <a:bodyPr/>
          <a:lstStyle/>
          <a:p>
            <a:fld id="{3884788F-3909-4E53-9C01-7D724614CA0D}" type="slidenum">
              <a:rPr lang="en-US" altLang="en-US" smtClean="0"/>
              <a:pPr/>
              <a:t>11</a:t>
            </a:fld>
            <a:endParaRPr lang="en-US" altLang="en-US" dirty="0"/>
          </a:p>
        </p:txBody>
      </p:sp>
    </p:spTree>
    <p:extLst>
      <p:ext uri="{BB962C8B-B14F-4D97-AF65-F5344CB8AC3E}">
        <p14:creationId xmlns:p14="http://schemas.microsoft.com/office/powerpoint/2010/main" val="16879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About the mentorship program</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443972" cy="2708434"/>
          </a:xfrm>
          <a:prstGeom prst="rect">
            <a:avLst/>
          </a:prstGeom>
          <a:noFill/>
        </p:spPr>
        <p:txBody>
          <a:bodyPr wrap="square">
            <a:spAutoFit/>
          </a:bodyPr>
          <a:lstStyle/>
          <a:p>
            <a:pPr marL="0" marR="0">
              <a:spcBef>
                <a:spcPts val="0"/>
              </a:spcBef>
              <a:spcAft>
                <a:spcPts val="0"/>
              </a:spcAft>
            </a:pPr>
            <a:r>
              <a:rPr lang="en-US" sz="1600" dirty="0">
                <a:highlight>
                  <a:srgbClr val="FFFF00"/>
                </a:highlight>
                <a:latin typeface="Arial" panose="020B0604020202020204" pitchFamily="34" charset="0"/>
                <a:ea typeface="Calibri" panose="020F0502020204030204" pitchFamily="34" charset="0"/>
                <a:cs typeface="Arial" panose="020B0604020202020204" pitchFamily="34" charset="0"/>
              </a:rPr>
              <a:t>Provide a program description here</a:t>
            </a:r>
            <a:r>
              <a:rPr lang="en-US" sz="1600" dirty="0">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200"/>
              </a:spcBef>
              <a:spcAft>
                <a:spcPts val="0"/>
              </a:spcAft>
            </a:pPr>
            <a:endParaRPr lang="en-US" sz="1600" dirty="0">
              <a:solidFill>
                <a:srgbClr val="D20A1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Program goal</a:t>
            </a:r>
          </a:p>
          <a:p>
            <a:pPr marL="0" marR="0">
              <a:spcBef>
                <a:spcPts val="200"/>
              </a:spcBef>
              <a:spcAft>
                <a:spcPts val="0"/>
              </a:spcAft>
            </a:pPr>
            <a:r>
              <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rPr>
              <a:t>Describe program </a:t>
            </a:r>
            <a:r>
              <a:rPr lang="en-US" sz="1600" dirty="0">
                <a:highlight>
                  <a:srgbClr val="FFFF00"/>
                </a:highlight>
                <a:latin typeface="Arial" panose="020B0604020202020204" pitchFamily="34" charset="0"/>
                <a:ea typeface="Calibri" panose="020F0502020204030204" pitchFamily="34" charset="0"/>
                <a:cs typeface="Arial" panose="020B0604020202020204" pitchFamily="34" charset="0"/>
              </a:rPr>
              <a:t>g</a:t>
            </a:r>
            <a:r>
              <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rPr>
              <a:t>oal</a:t>
            </a:r>
          </a:p>
          <a:p>
            <a:pPr marL="0" marR="0">
              <a:spcBef>
                <a:spcPts val="0"/>
              </a:spcBef>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Program objectives</a:t>
            </a:r>
          </a:p>
          <a:p>
            <a:pPr marL="284400" marR="0" lvl="0" indent="-284400">
              <a:spcBef>
                <a:spcPts val="200"/>
              </a:spcBef>
              <a:spcAft>
                <a:spcPts val="0"/>
              </a:spcAft>
              <a:buFont typeface="Arial" panose="020B0604020202020204" pitchFamily="34" charset="0"/>
              <a:buChar char="•"/>
            </a:pPr>
            <a:r>
              <a:rPr lang="en-US" sz="1600"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Objective 1</a:t>
            </a:r>
          </a:p>
          <a:p>
            <a:pPr marL="284400" marR="0" lvl="0" indent="-284400">
              <a:spcBef>
                <a:spcPts val="200"/>
              </a:spcBef>
              <a:spcAft>
                <a:spcPts val="0"/>
              </a:spcAft>
              <a:buFont typeface="Arial" panose="020B0604020202020204" pitchFamily="34" charset="0"/>
              <a:buChar char="•"/>
            </a:pPr>
            <a:r>
              <a:rPr lang="en-US" sz="1600" dirty="0">
                <a:solidFill>
                  <a:srgbClr val="000000"/>
                </a:solidFill>
                <a:highlight>
                  <a:srgbClr val="FFFF00"/>
                </a:highlight>
                <a:latin typeface="Arial" panose="020B0604020202020204" pitchFamily="34" charset="0"/>
                <a:cs typeface="Arial" panose="020B0604020202020204" pitchFamily="34" charset="0"/>
              </a:rPr>
              <a:t>Objective 2</a:t>
            </a:r>
          </a:p>
          <a:p>
            <a:pPr marL="284400" marR="0" lvl="0" indent="-284400">
              <a:spcBef>
                <a:spcPts val="200"/>
              </a:spcBef>
              <a:spcAft>
                <a:spcPts val="0"/>
              </a:spcAft>
              <a:buFont typeface="Arial" panose="020B0604020202020204" pitchFamily="34" charset="0"/>
              <a:buChar char="•"/>
            </a:pPr>
            <a:r>
              <a:rPr lang="en-US" sz="1600" dirty="0">
                <a:solidFill>
                  <a:srgbClr val="000000"/>
                </a:solidFill>
                <a:highlight>
                  <a:srgbClr val="FFFF00"/>
                </a:highlight>
                <a:latin typeface="Arial" panose="020B0604020202020204" pitchFamily="34" charset="0"/>
                <a:cs typeface="Arial" panose="020B0604020202020204" pitchFamily="34" charset="0"/>
              </a:rPr>
              <a:t>Objective 3</a:t>
            </a:r>
          </a:p>
          <a:p>
            <a:pPr marL="284400" marR="0" lvl="0" indent="-284400">
              <a:spcBef>
                <a:spcPts val="200"/>
              </a:spcBef>
              <a:spcAft>
                <a:spcPts val="0"/>
              </a:spcAft>
              <a:buFont typeface="Arial" panose="020B0604020202020204" pitchFamily="34" charset="0"/>
              <a:buChar char="•"/>
            </a:pPr>
            <a:r>
              <a:rPr lang="en-US" sz="1600" dirty="0">
                <a:solidFill>
                  <a:srgbClr val="000000"/>
                </a:solidFill>
                <a:highlight>
                  <a:srgbClr val="FFFF00"/>
                </a:highlight>
                <a:latin typeface="Arial" panose="020B0604020202020204" pitchFamily="34" charset="0"/>
                <a:cs typeface="Arial" panose="020B0604020202020204" pitchFamily="34" charset="0"/>
              </a:rPr>
              <a:t>Objective 4</a:t>
            </a:r>
          </a:p>
        </p:txBody>
      </p:sp>
      <p:sp>
        <p:nvSpPr>
          <p:cNvPr id="4" name="Slide Number Placeholder 3">
            <a:extLst>
              <a:ext uri="{FF2B5EF4-FFF2-40B4-BE49-F238E27FC236}">
                <a16:creationId xmlns:a16="http://schemas.microsoft.com/office/drawing/2014/main" id="{38B408E1-908F-4CFC-82D4-3ACD4BBD4F82}"/>
              </a:ext>
            </a:extLst>
          </p:cNvPr>
          <p:cNvSpPr>
            <a:spLocks noGrp="1"/>
          </p:cNvSpPr>
          <p:nvPr>
            <p:ph type="sldNum" sz="quarter" idx="4"/>
          </p:nvPr>
        </p:nvSpPr>
        <p:spPr/>
        <p:txBody>
          <a:bodyPr/>
          <a:lstStyle/>
          <a:p>
            <a:fld id="{3884788F-3909-4E53-9C01-7D724614CA0D}" type="slidenum">
              <a:rPr lang="en-US" altLang="en-US" smtClean="0"/>
              <a:pPr/>
              <a:t>12</a:t>
            </a:fld>
            <a:endParaRPr lang="en-US" altLang="en-US" dirty="0"/>
          </a:p>
        </p:txBody>
      </p:sp>
    </p:spTree>
    <p:extLst>
      <p:ext uri="{BB962C8B-B14F-4D97-AF65-F5344CB8AC3E}">
        <p14:creationId xmlns:p14="http://schemas.microsoft.com/office/powerpoint/2010/main" val="69315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506456" cy="2810449"/>
          </a:xfrm>
          <a:prstGeom prst="rect">
            <a:avLst/>
          </a:prstGeom>
          <a:noFill/>
        </p:spPr>
        <p:txBody>
          <a:bodyPr wrap="square">
            <a:spAutoFit/>
          </a:bodyPr>
          <a:lstStyle/>
          <a:p>
            <a:pPr marL="0" marR="0">
              <a:lnSpc>
                <a:spcPct val="107000"/>
              </a:lnSpc>
              <a:spcBef>
                <a:spcPts val="0"/>
              </a:spcBef>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The mentorship program includes the following activities:</a:t>
            </a:r>
          </a:p>
          <a:p>
            <a:pPr marL="0" marR="0">
              <a:lnSpc>
                <a:spcPct val="107000"/>
              </a:lnSpc>
              <a:spcBef>
                <a:spcPts val="0"/>
              </a:spcBef>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Program activity 1 (for example, 1-on-1 mentoring)</a:t>
            </a:r>
          </a:p>
          <a:p>
            <a:pPr marL="284400" marR="0" indent="-284400">
              <a:lnSpc>
                <a:spcPct val="107000"/>
              </a:lnSpc>
              <a:spcBef>
                <a:spcPts val="200"/>
              </a:spcBef>
              <a:spcAft>
                <a:spcPts val="0"/>
              </a:spcAft>
              <a:buFont typeface="Arial" panose="020B0604020202020204" pitchFamily="34" charset="0"/>
              <a:buChar char="•"/>
            </a:pPr>
            <a:r>
              <a:rPr lang="en-US" sz="1600" dirty="0">
                <a:highlight>
                  <a:srgbClr val="FFFF00"/>
                </a:highlight>
                <a:latin typeface="Arial" panose="020B0604020202020204" pitchFamily="34" charset="0"/>
                <a:cs typeface="Arial" panose="020B0604020202020204" pitchFamily="34" charset="0"/>
              </a:rPr>
              <a:t>Descriptio</a:t>
            </a:r>
            <a:r>
              <a:rPr lang="en-US"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n</a:t>
            </a:r>
          </a:p>
          <a:p>
            <a:pPr marL="0" marR="0">
              <a:lnSpc>
                <a:spcPct val="107000"/>
              </a:lnSpc>
              <a:spcBef>
                <a:spcPts val="20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Program activity 2 (for example, formal </a:t>
            </a:r>
            <a:r>
              <a:rPr lang="en-US"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l</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earning)</a:t>
            </a:r>
          </a:p>
          <a:p>
            <a:pPr marL="284400" marR="0" indent="-284400">
              <a:lnSpc>
                <a:spcPct val="107000"/>
              </a:lnSpc>
              <a:spcBef>
                <a:spcPts val="200"/>
              </a:spcBef>
              <a:spcAft>
                <a:spcPts val="0"/>
              </a:spcAft>
              <a:buFont typeface="Arial" panose="020B0604020202020204" pitchFamily="34" charset="0"/>
              <a:buChar char="•"/>
            </a:pPr>
            <a:r>
              <a:rPr lang="en-US" sz="1600" dirty="0">
                <a:highlight>
                  <a:srgbClr val="FFFF00"/>
                </a:highlight>
                <a:latin typeface="Arial" panose="020B0604020202020204" pitchFamily="34" charset="0"/>
                <a:cs typeface="Arial" panose="020B0604020202020204" pitchFamily="34" charset="0"/>
              </a:rPr>
              <a:t>Description</a:t>
            </a:r>
          </a:p>
          <a:p>
            <a:pPr marL="285750" marR="0" indent="-285750">
              <a:lnSpc>
                <a:spcPct val="107000"/>
              </a:lnSpc>
              <a:spcBef>
                <a:spcPts val="200"/>
              </a:spcBef>
              <a:spcAft>
                <a:spcPts val="0"/>
              </a:spcAft>
              <a:buFont typeface="Arial" panose="020B0604020202020204" pitchFamily="34" charset="0"/>
              <a:buChar cha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Program activity 3 (for example, informal </a:t>
            </a:r>
            <a:r>
              <a:rPr lang="en-US"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l</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earning)</a:t>
            </a:r>
          </a:p>
          <a:p>
            <a:pPr marL="284400" marR="0" indent="-284400">
              <a:lnSpc>
                <a:spcPct val="107000"/>
              </a:lnSpc>
              <a:spcBef>
                <a:spcPts val="200"/>
              </a:spcBef>
              <a:spcAft>
                <a:spcPts val="0"/>
              </a:spcAft>
              <a:buFont typeface="Arial" panose="020B0604020202020204" pitchFamily="34" charset="0"/>
              <a:buChar char="•"/>
            </a:pPr>
            <a:r>
              <a:rPr lang="en-US"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Description</a:t>
            </a:r>
          </a:p>
        </p:txBody>
      </p:sp>
      <p:sp>
        <p:nvSpPr>
          <p:cNvPr id="5" name="TextBox 4">
            <a:extLst>
              <a:ext uri="{FF2B5EF4-FFF2-40B4-BE49-F238E27FC236}">
                <a16:creationId xmlns:a16="http://schemas.microsoft.com/office/drawing/2014/main" id="{4FA49ECA-27DB-4FF8-BB73-37577AAF783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Program activities</a:t>
            </a:r>
          </a:p>
        </p:txBody>
      </p:sp>
      <p:sp>
        <p:nvSpPr>
          <p:cNvPr id="2" name="Slide Number Placeholder 1">
            <a:extLst>
              <a:ext uri="{FF2B5EF4-FFF2-40B4-BE49-F238E27FC236}">
                <a16:creationId xmlns:a16="http://schemas.microsoft.com/office/drawing/2014/main" id="{8C05B000-CD28-428A-BCC0-637EA1861BC7}"/>
              </a:ext>
            </a:extLst>
          </p:cNvPr>
          <p:cNvSpPr>
            <a:spLocks noGrp="1"/>
          </p:cNvSpPr>
          <p:nvPr>
            <p:ph type="sldNum" sz="quarter" idx="4"/>
          </p:nvPr>
        </p:nvSpPr>
        <p:spPr/>
        <p:txBody>
          <a:bodyPr/>
          <a:lstStyle/>
          <a:p>
            <a:fld id="{3884788F-3909-4E53-9C01-7D724614CA0D}" type="slidenum">
              <a:rPr lang="en-US" altLang="en-US" smtClean="0"/>
              <a:pPr/>
              <a:t>13</a:t>
            </a:fld>
            <a:endParaRPr lang="en-US" altLang="en-US" dirty="0"/>
          </a:p>
        </p:txBody>
      </p:sp>
    </p:spTree>
    <p:extLst>
      <p:ext uri="{BB962C8B-B14F-4D97-AF65-F5344CB8AC3E}">
        <p14:creationId xmlns:p14="http://schemas.microsoft.com/office/powerpoint/2010/main" val="581919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720000"/>
            <a:ext cx="10506456" cy="397673"/>
          </a:xfrm>
          <a:prstGeom prst="rect">
            <a:avLst/>
          </a:prstGeom>
          <a:noFill/>
        </p:spPr>
        <p:txBody>
          <a:bodyPr wrap="square">
            <a:spAutoFit/>
          </a:bodyPr>
          <a:lstStyle/>
          <a:p>
            <a:pPr marL="0" marR="0">
              <a:lnSpc>
                <a:spcPct val="107000"/>
              </a:lnSpc>
              <a:spcBef>
                <a:spcPts val="200"/>
              </a:spcBef>
              <a:spcAft>
                <a:spcPts val="0"/>
              </a:spcAft>
            </a:pPr>
            <a:r>
              <a:rPr lang="en-US" sz="2000" dirty="0">
                <a:solidFill>
                  <a:srgbClr val="DA2127"/>
                </a:solidFill>
                <a:latin typeface="Arial" panose="020B0604020202020204" pitchFamily="34" charset="0"/>
                <a:cs typeface="Arial" panose="020B0604020202020204" pitchFamily="34" charset="0"/>
              </a:rPr>
              <a:t>Program</a:t>
            </a:r>
            <a:r>
              <a:rPr lang="en-US" sz="2000" dirty="0">
                <a:solidFill>
                  <a:srgbClr val="DA2127"/>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DA2127"/>
                </a:solidFill>
                <a:latin typeface="Arial" panose="020B0604020202020204" pitchFamily="34" charset="0"/>
                <a:cs typeface="Arial" panose="020B0604020202020204" pitchFamily="34" charset="0"/>
              </a:rPr>
              <a:t>schedule</a:t>
            </a:r>
          </a:p>
        </p:txBody>
      </p:sp>
      <p:graphicFrame>
        <p:nvGraphicFramePr>
          <p:cNvPr id="2" name="Table 1">
            <a:extLst>
              <a:ext uri="{FF2B5EF4-FFF2-40B4-BE49-F238E27FC236}">
                <a16:creationId xmlns:a16="http://schemas.microsoft.com/office/drawing/2014/main" id="{3B4B11A7-3B6F-440C-B6DA-4C5FC18EF864}"/>
              </a:ext>
            </a:extLst>
          </p:cNvPr>
          <p:cNvGraphicFramePr>
            <a:graphicFrameLocks noGrp="1"/>
          </p:cNvGraphicFramePr>
          <p:nvPr>
            <p:extLst>
              <p:ext uri="{D42A27DB-BD31-4B8C-83A1-F6EECF244321}">
                <p14:modId xmlns:p14="http://schemas.microsoft.com/office/powerpoint/2010/main" val="3584653473"/>
              </p:ext>
            </p:extLst>
          </p:nvPr>
        </p:nvGraphicFramePr>
        <p:xfrm>
          <a:off x="720000" y="1440000"/>
          <a:ext cx="9823260" cy="4120342"/>
        </p:xfrm>
        <a:graphic>
          <a:graphicData uri="http://schemas.openxmlformats.org/drawingml/2006/table">
            <a:tbl>
              <a:tblPr firstRow="1" firstCol="1" bandRow="1">
                <a:tableStyleId>{9D7B26C5-4107-4FEC-AEDC-1716B250A1EF}</a:tableStyleId>
              </a:tblPr>
              <a:tblGrid>
                <a:gridCol w="4410012">
                  <a:extLst>
                    <a:ext uri="{9D8B030D-6E8A-4147-A177-3AD203B41FA5}">
                      <a16:colId xmlns:a16="http://schemas.microsoft.com/office/drawing/2014/main" val="1362256379"/>
                    </a:ext>
                  </a:extLst>
                </a:gridCol>
                <a:gridCol w="5413248">
                  <a:extLst>
                    <a:ext uri="{9D8B030D-6E8A-4147-A177-3AD203B41FA5}">
                      <a16:colId xmlns:a16="http://schemas.microsoft.com/office/drawing/2014/main" val="41447720"/>
                    </a:ext>
                  </a:extLst>
                </a:gridCol>
              </a:tblGrid>
              <a:tr h="382782">
                <a:tc>
                  <a:txBody>
                    <a:bodyPr/>
                    <a:lstStyle/>
                    <a:p>
                      <a:pPr marL="0" marR="0">
                        <a:lnSpc>
                          <a:spcPct val="107000"/>
                        </a:lnSpc>
                        <a:spcBef>
                          <a:spcPts val="0"/>
                        </a:spcBef>
                        <a:spcAft>
                          <a:spcPts val="0"/>
                        </a:spcAft>
                      </a:pPr>
                      <a:r>
                        <a:rPr lang="en-CA" sz="1800" b="1" i="0" cap="none" baseline="0" dirty="0">
                          <a:effectLst/>
                          <a:latin typeface="Arial" panose="020B0604020202020204" pitchFamily="34" charset="0"/>
                          <a:cs typeface="Arial" panose="020B0604020202020204" pitchFamily="34" charset="0"/>
                        </a:rPr>
                        <a:t>Activity</a:t>
                      </a:r>
                      <a:endParaRPr lang="en-US" sz="1800" b="1" i="0" cap="none"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CA" sz="1800" b="1" i="0" cap="none" baseline="0" dirty="0">
                          <a:effectLst/>
                          <a:latin typeface="Arial" panose="020B0604020202020204" pitchFamily="34" charset="0"/>
                          <a:cs typeface="Arial" panose="020B0604020202020204" pitchFamily="34" charset="0"/>
                        </a:rPr>
                        <a:t>Date</a:t>
                      </a:r>
                      <a:endParaRPr lang="en-US" sz="1800" b="1" i="0" cap="none"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36912793"/>
                  </a:ext>
                </a:extLst>
              </a:tr>
              <a:tr h="373756">
                <a:tc>
                  <a:txBody>
                    <a:bodyPr/>
                    <a:lstStyle/>
                    <a:p>
                      <a:pPr marL="0" marR="0">
                        <a:lnSpc>
                          <a:spcPct val="107000"/>
                        </a:lnSpc>
                        <a:spcBef>
                          <a:spcPts val="0"/>
                        </a:spcBef>
                        <a:spcAft>
                          <a:spcPts val="0"/>
                        </a:spcAft>
                      </a:pPr>
                      <a:r>
                        <a:rPr lang="en-CA" sz="1600" b="0" i="0" cap="none" baseline="0" dirty="0">
                          <a:effectLst/>
                          <a:highlight>
                            <a:srgbClr val="FFFF00"/>
                          </a:highlight>
                          <a:latin typeface="Arial" panose="020B0604020202020204" pitchFamily="34" charset="0"/>
                          <a:cs typeface="Arial" panose="020B0604020202020204" pitchFamily="34" charset="0"/>
                        </a:rPr>
                        <a:t>Activity</a:t>
                      </a:r>
                      <a:endParaRPr lang="en-US" sz="1600" b="0" i="0" cap="none"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22195048"/>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600" b="0" i="0" cap="none" baseline="0" dirty="0">
                          <a:effectLst/>
                          <a:highlight>
                            <a:srgbClr val="FFFF00"/>
                          </a:highlight>
                          <a:latin typeface="Arial" panose="020B0604020202020204" pitchFamily="34" charset="0"/>
                          <a:cs typeface="Arial" panose="020B0604020202020204" pitchFamily="34" charset="0"/>
                        </a:rPr>
                        <a:t>Activity</a:t>
                      </a:r>
                      <a:endParaRPr lang="en-US" sz="1600" b="0" i="0" cap="none"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961483"/>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8044301"/>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16435568"/>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45339025"/>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64567021"/>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4924630"/>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6534180"/>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6487296"/>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95918261"/>
                  </a:ext>
                </a:extLst>
              </a:tr>
            </a:tbl>
          </a:graphicData>
        </a:graphic>
      </p:graphicFrame>
      <p:sp>
        <p:nvSpPr>
          <p:cNvPr id="5" name="TextBox 4">
            <a:extLst>
              <a:ext uri="{FF2B5EF4-FFF2-40B4-BE49-F238E27FC236}">
                <a16:creationId xmlns:a16="http://schemas.microsoft.com/office/drawing/2014/main" id="{0A86F31E-F0FB-4B0B-9D63-917BCF89630B}"/>
              </a:ext>
            </a:extLst>
          </p:cNvPr>
          <p:cNvSpPr txBox="1"/>
          <p:nvPr/>
        </p:nvSpPr>
        <p:spPr>
          <a:xfrm>
            <a:off x="687314" y="6006824"/>
            <a:ext cx="24758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Not mandatory</a:t>
            </a:r>
          </a:p>
        </p:txBody>
      </p:sp>
      <p:sp>
        <p:nvSpPr>
          <p:cNvPr id="4" name="Slide Number Placeholder 3">
            <a:extLst>
              <a:ext uri="{FF2B5EF4-FFF2-40B4-BE49-F238E27FC236}">
                <a16:creationId xmlns:a16="http://schemas.microsoft.com/office/drawing/2014/main" id="{047E67F9-0E10-400C-AE76-D031AA1A8CD7}"/>
              </a:ext>
            </a:extLst>
          </p:cNvPr>
          <p:cNvSpPr>
            <a:spLocks noGrp="1"/>
          </p:cNvSpPr>
          <p:nvPr>
            <p:ph type="sldNum" sz="quarter" idx="4"/>
          </p:nvPr>
        </p:nvSpPr>
        <p:spPr/>
        <p:txBody>
          <a:bodyPr/>
          <a:lstStyle/>
          <a:p>
            <a:fld id="{3884788F-3909-4E53-9C01-7D724614CA0D}" type="slidenum">
              <a:rPr lang="en-US" altLang="en-US" smtClean="0"/>
              <a:pPr/>
              <a:t>14</a:t>
            </a:fld>
            <a:endParaRPr lang="en-US" altLang="en-US" dirty="0"/>
          </a:p>
        </p:txBody>
      </p:sp>
    </p:spTree>
    <p:extLst>
      <p:ext uri="{BB962C8B-B14F-4D97-AF65-F5344CB8AC3E}">
        <p14:creationId xmlns:p14="http://schemas.microsoft.com/office/powerpoint/2010/main" val="288665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9714181" cy="2104935"/>
          </a:xfrm>
          <a:prstGeom prst="rect">
            <a:avLst/>
          </a:prstGeom>
          <a:noFill/>
        </p:spPr>
        <p:txBody>
          <a:bodyPr wrap="square">
            <a:spAutoFit/>
          </a:bodyPr>
          <a:lstStyle/>
          <a:p>
            <a:pPr marR="0">
              <a:lnSpc>
                <a:spcPct val="107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Learning resources</a:t>
            </a:r>
          </a:p>
          <a:p>
            <a:pPr marL="284400" marR="0" indent="-284400">
              <a:spcBef>
                <a:spcPts val="20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 Mentorship Guide for Advancing Women in Coaching: Effective Mentoring Practices for the Mentee (also called the </a:t>
            </a:r>
            <a:r>
              <a:rPr lang="en-US" sz="1600" b="1" dirty="0">
                <a:effectLst/>
                <a:latin typeface="Arial" panose="020B0604020202020204" pitchFamily="34" charset="0"/>
                <a:ea typeface="Times New Roman" panose="02020603050405020304" pitchFamily="18" charset="0"/>
                <a:cs typeface="Arial" panose="020B0604020202020204" pitchFamily="34" charset="0"/>
              </a:rPr>
              <a:t>Mentee Guide</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marL="284400" marR="0" indent="-284400">
              <a:spcBef>
                <a:spcPts val="200"/>
              </a:spcBef>
              <a:spcAft>
                <a:spcPts val="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Training for Effective Mentees: Mentee Workbook (also called the </a:t>
            </a:r>
            <a:r>
              <a:rPr lang="en-US" sz="1600" b="1" dirty="0">
                <a:latin typeface="Arial" panose="020B0604020202020204" pitchFamily="34" charset="0"/>
                <a:ea typeface="Times New Roman" panose="02020603050405020304" pitchFamily="18" charset="0"/>
                <a:cs typeface="Arial" panose="020B0604020202020204" pitchFamily="34" charset="0"/>
              </a:rPr>
              <a:t>Mentee Workbook</a:t>
            </a:r>
            <a:r>
              <a:rPr lang="en-US" sz="1600" dirty="0">
                <a:latin typeface="Arial" panose="020B0604020202020204" pitchFamily="34" charset="0"/>
                <a:ea typeface="Times New Roman" panose="02020603050405020304" pitchFamily="18" charset="0"/>
                <a:cs typeface="Arial" panose="020B0604020202020204" pitchFamily="34" charset="0"/>
              </a:rPr>
              <a:t>)</a:t>
            </a:r>
            <a:endParaRPr lang="en-CA" sz="16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1200"/>
              </a:spcBef>
              <a:spcAft>
                <a:spcPts val="0"/>
              </a:spcAft>
            </a:pPr>
            <a:r>
              <a:rPr lang="en-CA" sz="1600" b="1" dirty="0">
                <a:latin typeface="Arial" panose="020B0604020202020204" pitchFamily="34" charset="0"/>
                <a:ea typeface="Times New Roman" panose="02020603050405020304" pitchFamily="18" charset="0"/>
                <a:cs typeface="Arial" panose="020B0604020202020204" pitchFamily="34" charset="0"/>
              </a:rPr>
              <a:t>Technology requirements</a:t>
            </a:r>
          </a:p>
          <a:p>
            <a:pPr marL="284400" marR="0" indent="-342900">
              <a:lnSpc>
                <a:spcPct val="107000"/>
              </a:lnSpc>
              <a:spcBef>
                <a:spcPts val="200"/>
              </a:spcBef>
              <a:spcAft>
                <a:spcPts val="0"/>
              </a:spcAft>
              <a:buFont typeface="Arial" panose="020B0604020202020204" pitchFamily="34" charset="0"/>
              <a:buChar char="•"/>
            </a:pPr>
            <a:r>
              <a:rPr lang="en-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Software 1 (</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for example, </a:t>
            </a:r>
            <a:r>
              <a:rPr lang="en-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Microsoft Teams, Zoom)</a:t>
            </a:r>
          </a:p>
          <a:p>
            <a:pPr marL="342900" marR="0" indent="-342900">
              <a:lnSpc>
                <a:spcPct val="107000"/>
              </a:lnSpc>
              <a:spcBef>
                <a:spcPts val="200"/>
              </a:spcBef>
              <a:spcAft>
                <a:spcPts val="0"/>
              </a:spcAft>
              <a:buFont typeface="Arial" panose="020B0604020202020204" pitchFamily="34" charset="0"/>
              <a:buChar char="•"/>
            </a:pPr>
            <a:r>
              <a:rPr lang="en-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Software 2 (</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for example, </a:t>
            </a:r>
            <a:r>
              <a:rPr lang="en-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Slack, WhatsApp)</a:t>
            </a:r>
          </a:p>
        </p:txBody>
      </p:sp>
      <p:sp>
        <p:nvSpPr>
          <p:cNvPr id="5" name="TextBox 4">
            <a:extLst>
              <a:ext uri="{FF2B5EF4-FFF2-40B4-BE49-F238E27FC236}">
                <a16:creationId xmlns:a16="http://schemas.microsoft.com/office/drawing/2014/main" id="{DBD60C90-0257-4506-A17E-622E1DB9814C}"/>
              </a:ext>
            </a:extLst>
          </p:cNvPr>
          <p:cNvSpPr txBox="1"/>
          <p:nvPr/>
        </p:nvSpPr>
        <p:spPr>
          <a:xfrm>
            <a:off x="720000" y="720000"/>
            <a:ext cx="10506456" cy="397673"/>
          </a:xfrm>
          <a:prstGeom prst="rect">
            <a:avLst/>
          </a:prstGeom>
          <a:noFill/>
        </p:spPr>
        <p:txBody>
          <a:bodyPr wrap="square">
            <a:spAutoFit/>
          </a:bodyPr>
          <a:lstStyle/>
          <a:p>
            <a:pPr>
              <a:lnSpc>
                <a:spcPct val="107000"/>
              </a:lnSpc>
              <a:spcBef>
                <a:spcPts val="200"/>
              </a:spcBef>
              <a:spcAft>
                <a:spcPts val="0"/>
              </a:spcAft>
            </a:pPr>
            <a:r>
              <a:rPr lang="en-US" sz="2000" dirty="0">
                <a:solidFill>
                  <a:srgbClr val="C00000"/>
                </a:solidFill>
                <a:latin typeface="Arial" panose="020B0604020202020204" pitchFamily="34" charset="0"/>
                <a:cs typeface="Arial" panose="020B0604020202020204" pitchFamily="34" charset="0"/>
              </a:rPr>
              <a:t>Program resources</a:t>
            </a:r>
          </a:p>
        </p:txBody>
      </p:sp>
      <p:sp>
        <p:nvSpPr>
          <p:cNvPr id="2" name="Slide Number Placeholder 1">
            <a:extLst>
              <a:ext uri="{FF2B5EF4-FFF2-40B4-BE49-F238E27FC236}">
                <a16:creationId xmlns:a16="http://schemas.microsoft.com/office/drawing/2014/main" id="{9640ED17-92D2-4FA7-AD00-C8394DE5B891}"/>
              </a:ext>
            </a:extLst>
          </p:cNvPr>
          <p:cNvSpPr>
            <a:spLocks noGrp="1"/>
          </p:cNvSpPr>
          <p:nvPr>
            <p:ph type="sldNum" sz="quarter" idx="4"/>
          </p:nvPr>
        </p:nvSpPr>
        <p:spPr/>
        <p:txBody>
          <a:bodyPr/>
          <a:lstStyle/>
          <a:p>
            <a:fld id="{3884788F-3909-4E53-9C01-7D724614CA0D}" type="slidenum">
              <a:rPr lang="en-US" altLang="en-US" smtClean="0"/>
              <a:pPr/>
              <a:t>15</a:t>
            </a:fld>
            <a:endParaRPr lang="en-US" altLang="en-US" dirty="0"/>
          </a:p>
        </p:txBody>
      </p:sp>
    </p:spTree>
    <p:extLst>
      <p:ext uri="{BB962C8B-B14F-4D97-AF65-F5344CB8AC3E}">
        <p14:creationId xmlns:p14="http://schemas.microsoft.com/office/powerpoint/2010/main" val="7928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50B6F-2B6C-4046-AD32-EF69E85D1ACF}"/>
              </a:ext>
            </a:extLst>
          </p:cNvPr>
          <p:cNvSpPr>
            <a:spLocks noGrp="1"/>
          </p:cNvSpPr>
          <p:nvPr>
            <p:ph type="sldNum" sz="quarter" idx="4"/>
          </p:nvPr>
        </p:nvSpPr>
        <p:spPr/>
        <p:txBody>
          <a:bodyPr/>
          <a:lstStyle/>
          <a:p>
            <a:fld id="{3884788F-3909-4E53-9C01-7D724614CA0D}" type="slidenum">
              <a:rPr lang="en-US" altLang="en-US" smtClean="0"/>
              <a:pPr/>
              <a:t>16</a:t>
            </a:fld>
            <a:endParaRPr lang="en-US" altLang="en-US" dirty="0"/>
          </a:p>
        </p:txBody>
      </p:sp>
      <p:pic>
        <p:nvPicPr>
          <p:cNvPr id="7" name="Picture 6">
            <a:extLst>
              <a:ext uri="{FF2B5EF4-FFF2-40B4-BE49-F238E27FC236}">
                <a16:creationId xmlns:a16="http://schemas.microsoft.com/office/drawing/2014/main" id="{7B70119C-1012-DCC1-D66F-F64CF904D2EB}"/>
              </a:ext>
            </a:extLst>
          </p:cNvPr>
          <p:cNvPicPr>
            <a:picLocks noChangeAspect="1"/>
          </p:cNvPicPr>
          <p:nvPr/>
        </p:nvPicPr>
        <p:blipFill>
          <a:blip r:embed="rId3"/>
          <a:stretch>
            <a:fillRect/>
          </a:stretch>
        </p:blipFill>
        <p:spPr>
          <a:xfrm>
            <a:off x="995862" y="1366747"/>
            <a:ext cx="3187118" cy="4124505"/>
          </a:xfrm>
          <a:prstGeom prst="rect">
            <a:avLst/>
          </a:prstGeom>
          <a:ln>
            <a:solidFill>
              <a:schemeClr val="tx1"/>
            </a:solidFill>
          </a:ln>
        </p:spPr>
      </p:pic>
      <p:pic>
        <p:nvPicPr>
          <p:cNvPr id="9" name="Picture 8">
            <a:extLst>
              <a:ext uri="{FF2B5EF4-FFF2-40B4-BE49-F238E27FC236}">
                <a16:creationId xmlns:a16="http://schemas.microsoft.com/office/drawing/2014/main" id="{EF945E21-17BD-343B-D5F9-0785828DABA4}"/>
              </a:ext>
            </a:extLst>
          </p:cNvPr>
          <p:cNvPicPr>
            <a:picLocks noChangeAspect="1"/>
          </p:cNvPicPr>
          <p:nvPr/>
        </p:nvPicPr>
        <p:blipFill>
          <a:blip r:embed="rId4"/>
          <a:stretch>
            <a:fillRect/>
          </a:stretch>
        </p:blipFill>
        <p:spPr>
          <a:xfrm>
            <a:off x="8088957" y="1366747"/>
            <a:ext cx="3187118" cy="4124505"/>
          </a:xfrm>
          <a:prstGeom prst="rect">
            <a:avLst/>
          </a:prstGeom>
          <a:ln>
            <a:solidFill>
              <a:schemeClr val="tx1"/>
            </a:solidFill>
          </a:ln>
        </p:spPr>
      </p:pic>
      <p:pic>
        <p:nvPicPr>
          <p:cNvPr id="11" name="Picture 10">
            <a:extLst>
              <a:ext uri="{FF2B5EF4-FFF2-40B4-BE49-F238E27FC236}">
                <a16:creationId xmlns:a16="http://schemas.microsoft.com/office/drawing/2014/main" id="{EF95D214-A9A4-47A6-7E68-E305F62ED23E}"/>
              </a:ext>
            </a:extLst>
          </p:cNvPr>
          <p:cNvPicPr>
            <a:picLocks noChangeAspect="1"/>
          </p:cNvPicPr>
          <p:nvPr/>
        </p:nvPicPr>
        <p:blipFill>
          <a:blip r:embed="rId5"/>
          <a:stretch>
            <a:fillRect/>
          </a:stretch>
        </p:blipFill>
        <p:spPr>
          <a:xfrm>
            <a:off x="4542409" y="1366747"/>
            <a:ext cx="3187118" cy="4124505"/>
          </a:xfrm>
          <a:prstGeom prst="rect">
            <a:avLst/>
          </a:prstGeom>
          <a:ln>
            <a:solidFill>
              <a:schemeClr val="tx1"/>
            </a:solidFill>
          </a:ln>
        </p:spPr>
      </p:pic>
    </p:spTree>
    <p:extLst>
      <p:ext uri="{BB962C8B-B14F-4D97-AF65-F5344CB8AC3E}">
        <p14:creationId xmlns:p14="http://schemas.microsoft.com/office/powerpoint/2010/main" val="279731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608" cy="400110"/>
          </a:xfrm>
          <a:prstGeom prst="rect">
            <a:avLst/>
          </a:prstGeom>
          <a:noFill/>
        </p:spPr>
        <p:txBody>
          <a:bodyPr wrap="square" rtlCol="0" anchor="t">
            <a:spAutoFit/>
          </a:bodyPr>
          <a:lstStyle/>
          <a:p>
            <a:r>
              <a:rPr lang="en-US" sz="2000" dirty="0">
                <a:solidFill>
                  <a:srgbClr val="DA2127"/>
                </a:solidFill>
                <a:latin typeface="Arial" panose="020B0604020202020204" pitchFamily="34" charset="0"/>
                <a:cs typeface="Arial" panose="020B0604020202020204" pitchFamily="34" charset="0"/>
              </a:rPr>
              <a:t>Stages</a:t>
            </a:r>
            <a:r>
              <a:rPr lang="en-US" sz="2000" dirty="0">
                <a:solidFill>
                  <a:srgbClr val="DA2127"/>
                </a:solidFill>
                <a:latin typeface="Arial" panose="020B0604020202020204" pitchFamily="34" charset="0"/>
                <a:cs typeface="Arial"/>
              </a:rPr>
              <a:t> </a:t>
            </a:r>
            <a:r>
              <a:rPr lang="en-US" sz="2000" dirty="0">
                <a:solidFill>
                  <a:srgbClr val="DA2127"/>
                </a:solidFill>
                <a:latin typeface="Arial" panose="020B0604020202020204" pitchFamily="34" charset="0"/>
                <a:cs typeface="Arial" panose="020B0604020202020204" pitchFamily="34" charset="0"/>
              </a:rPr>
              <a:t>of</a:t>
            </a:r>
            <a:r>
              <a:rPr lang="en-US" sz="2000" dirty="0">
                <a:solidFill>
                  <a:srgbClr val="DA2127"/>
                </a:solidFill>
                <a:latin typeface="Arial" panose="020B0604020202020204" pitchFamily="34" charset="0"/>
                <a:cs typeface="Arial"/>
              </a:rPr>
              <a:t> </a:t>
            </a:r>
            <a:r>
              <a:rPr lang="en-US" sz="2000" dirty="0">
                <a:solidFill>
                  <a:srgbClr val="DA2127"/>
                </a:solidFill>
                <a:latin typeface="Arial" panose="020B0604020202020204" pitchFamily="34" charset="0"/>
                <a:cs typeface="Arial" panose="020B0604020202020204" pitchFamily="34" charset="0"/>
              </a:rPr>
              <a:t>mentorship</a:t>
            </a:r>
          </a:p>
        </p:txBody>
      </p:sp>
      <p:sp>
        <p:nvSpPr>
          <p:cNvPr id="3" name="Slide Number Placeholder 2">
            <a:extLst>
              <a:ext uri="{FF2B5EF4-FFF2-40B4-BE49-F238E27FC236}">
                <a16:creationId xmlns:a16="http://schemas.microsoft.com/office/drawing/2014/main" id="{55130F3C-EFFF-4686-9CC5-B4CD9F9ECEB3}"/>
              </a:ext>
            </a:extLst>
          </p:cNvPr>
          <p:cNvSpPr>
            <a:spLocks noGrp="1"/>
          </p:cNvSpPr>
          <p:nvPr>
            <p:ph type="sldNum" sz="quarter" idx="4"/>
          </p:nvPr>
        </p:nvSpPr>
        <p:spPr/>
        <p:txBody>
          <a:bodyPr/>
          <a:lstStyle/>
          <a:p>
            <a:fld id="{3884788F-3909-4E53-9C01-7D724614CA0D}" type="slidenum">
              <a:rPr lang="en-US" altLang="en-US" smtClean="0"/>
              <a:pPr/>
              <a:t>17</a:t>
            </a:fld>
            <a:endParaRPr lang="en-US" altLang="en-US" dirty="0"/>
          </a:p>
        </p:txBody>
      </p:sp>
      <p:sp>
        <p:nvSpPr>
          <p:cNvPr id="5" name="TextBox 4">
            <a:extLst>
              <a:ext uri="{FF2B5EF4-FFF2-40B4-BE49-F238E27FC236}">
                <a16:creationId xmlns:a16="http://schemas.microsoft.com/office/drawing/2014/main" id="{1D03E09A-EB31-4DCC-CD70-D156D08E25C1}"/>
              </a:ext>
            </a:extLst>
          </p:cNvPr>
          <p:cNvSpPr txBox="1"/>
          <p:nvPr/>
        </p:nvSpPr>
        <p:spPr>
          <a:xfrm>
            <a:off x="720001" y="1771386"/>
            <a:ext cx="1531800" cy="584775"/>
          </a:xfrm>
          <a:prstGeom prst="rect">
            <a:avLst/>
          </a:prstGeom>
          <a:noFill/>
        </p:spPr>
        <p:txBody>
          <a:bodyPr wrap="square" rtlCol="0">
            <a:spAutoFit/>
          </a:bodyPr>
          <a:lstStyle/>
          <a:p>
            <a:r>
              <a:rPr lang="en-US" sz="1600" b="1" dirty="0">
                <a:latin typeface="Arial" panose="020B0604020202020204" pitchFamily="34" charset="0"/>
              </a:rPr>
              <a:t>Assess Readiness</a:t>
            </a:r>
          </a:p>
        </p:txBody>
      </p:sp>
      <p:sp>
        <p:nvSpPr>
          <p:cNvPr id="7" name="TextBox 6">
            <a:extLst>
              <a:ext uri="{FF2B5EF4-FFF2-40B4-BE49-F238E27FC236}">
                <a16:creationId xmlns:a16="http://schemas.microsoft.com/office/drawing/2014/main" id="{5E24369F-AC6A-8077-1E7E-FE2713A64391}"/>
              </a:ext>
            </a:extLst>
          </p:cNvPr>
          <p:cNvSpPr txBox="1"/>
          <p:nvPr/>
        </p:nvSpPr>
        <p:spPr>
          <a:xfrm>
            <a:off x="740500" y="2417717"/>
            <a:ext cx="1587498" cy="2769989"/>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Understanding what the mentorship involves</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Consideration of fit for mentoring</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Determination of motivations for engagement</a:t>
            </a:r>
          </a:p>
          <a:p>
            <a:pPr marL="171450" indent="-171450">
              <a:buFont typeface="Arial" panose="020B0604020202020204" pitchFamily="34" charset="0"/>
              <a:buChar char="•"/>
            </a:pPr>
            <a:endParaRPr lang="en-US" sz="145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62C98D4-A754-7C33-0221-9D0E729F4227}"/>
              </a:ext>
            </a:extLst>
          </p:cNvPr>
          <p:cNvSpPr txBox="1"/>
          <p:nvPr/>
        </p:nvSpPr>
        <p:spPr>
          <a:xfrm>
            <a:off x="2584539" y="2417717"/>
            <a:ext cx="1619160" cy="2769989"/>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Self-assessment and awareness building</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Training on how to be an effective mentee or mentor</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Connecting mentees and mentors</a:t>
            </a:r>
          </a:p>
        </p:txBody>
      </p:sp>
      <p:sp>
        <p:nvSpPr>
          <p:cNvPr id="11" name="TextBox 10">
            <a:extLst>
              <a:ext uri="{FF2B5EF4-FFF2-40B4-BE49-F238E27FC236}">
                <a16:creationId xmlns:a16="http://schemas.microsoft.com/office/drawing/2014/main" id="{90A177CD-6533-3832-2EB6-0F0A965ACB2D}"/>
              </a:ext>
            </a:extLst>
          </p:cNvPr>
          <p:cNvSpPr txBox="1"/>
          <p:nvPr/>
        </p:nvSpPr>
        <p:spPr>
          <a:xfrm>
            <a:off x="4428580" y="2417717"/>
            <a:ext cx="1511300" cy="2100575"/>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Vision and goal setting</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Clarifying roles of the mentee and mentor</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Developing a mentoring plan</a:t>
            </a:r>
          </a:p>
        </p:txBody>
      </p:sp>
      <p:sp>
        <p:nvSpPr>
          <p:cNvPr id="12" name="TextBox 11">
            <a:extLst>
              <a:ext uri="{FF2B5EF4-FFF2-40B4-BE49-F238E27FC236}">
                <a16:creationId xmlns:a16="http://schemas.microsoft.com/office/drawing/2014/main" id="{41DA34E9-6ED1-6407-CBF0-B40858FFFD19}"/>
              </a:ext>
            </a:extLst>
          </p:cNvPr>
          <p:cNvSpPr txBox="1"/>
          <p:nvPr/>
        </p:nvSpPr>
        <p:spPr>
          <a:xfrm>
            <a:off x="6272620" y="2417717"/>
            <a:ext cx="1639480" cy="1877437"/>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Implementing the mentoring plan</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Regular check-ins</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Ongoing reflection and assessment</a:t>
            </a:r>
          </a:p>
        </p:txBody>
      </p:sp>
      <p:sp>
        <p:nvSpPr>
          <p:cNvPr id="13" name="TextBox 12">
            <a:extLst>
              <a:ext uri="{FF2B5EF4-FFF2-40B4-BE49-F238E27FC236}">
                <a16:creationId xmlns:a16="http://schemas.microsoft.com/office/drawing/2014/main" id="{39D8B7D6-39E2-12A2-4532-E6B975036186}"/>
              </a:ext>
            </a:extLst>
          </p:cNvPr>
          <p:cNvSpPr txBox="1"/>
          <p:nvPr/>
        </p:nvSpPr>
        <p:spPr>
          <a:xfrm>
            <a:off x="8116659" y="2417717"/>
            <a:ext cx="1559559" cy="2546851"/>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Assessing goal achievement</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Sharing of success with others</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Celebrating success and the mentorship experience</a:t>
            </a:r>
          </a:p>
        </p:txBody>
      </p:sp>
      <p:sp>
        <p:nvSpPr>
          <p:cNvPr id="14" name="TextBox 13">
            <a:extLst>
              <a:ext uri="{FF2B5EF4-FFF2-40B4-BE49-F238E27FC236}">
                <a16:creationId xmlns:a16="http://schemas.microsoft.com/office/drawing/2014/main" id="{552CDBBF-36D3-B7C9-260B-B6B726B70E59}"/>
              </a:ext>
            </a:extLst>
          </p:cNvPr>
          <p:cNvSpPr txBox="1"/>
          <p:nvPr/>
        </p:nvSpPr>
        <p:spPr>
          <a:xfrm>
            <a:off x="9940200" y="2417717"/>
            <a:ext cx="1511300" cy="1877437"/>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Evaluating effectiveness of the mentorship</a:t>
            </a: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Planning next steps in career advancement</a:t>
            </a:r>
          </a:p>
        </p:txBody>
      </p:sp>
      <p:sp>
        <p:nvSpPr>
          <p:cNvPr id="15" name="TextBox 14">
            <a:extLst>
              <a:ext uri="{FF2B5EF4-FFF2-40B4-BE49-F238E27FC236}">
                <a16:creationId xmlns:a16="http://schemas.microsoft.com/office/drawing/2014/main" id="{3C82B69E-1A2A-596E-A85D-B1808B558734}"/>
              </a:ext>
            </a:extLst>
          </p:cNvPr>
          <p:cNvSpPr txBox="1"/>
          <p:nvPr/>
        </p:nvSpPr>
        <p:spPr>
          <a:xfrm>
            <a:off x="2559941" y="1771386"/>
            <a:ext cx="1531800" cy="338554"/>
          </a:xfrm>
          <a:prstGeom prst="rect">
            <a:avLst/>
          </a:prstGeom>
          <a:noFill/>
        </p:spPr>
        <p:txBody>
          <a:bodyPr wrap="square" rtlCol="0">
            <a:spAutoFit/>
          </a:bodyPr>
          <a:lstStyle/>
          <a:p>
            <a:r>
              <a:rPr lang="en-US" sz="1600" b="1" dirty="0">
                <a:latin typeface="Arial" panose="020B0604020202020204" pitchFamily="34" charset="0"/>
              </a:rPr>
              <a:t>Prepare</a:t>
            </a:r>
          </a:p>
        </p:txBody>
      </p:sp>
      <p:sp>
        <p:nvSpPr>
          <p:cNvPr id="16" name="TextBox 15">
            <a:extLst>
              <a:ext uri="{FF2B5EF4-FFF2-40B4-BE49-F238E27FC236}">
                <a16:creationId xmlns:a16="http://schemas.microsoft.com/office/drawing/2014/main" id="{B79DA3CA-7096-0E54-4EDC-335D15DD1CDE}"/>
              </a:ext>
            </a:extLst>
          </p:cNvPr>
          <p:cNvSpPr txBox="1"/>
          <p:nvPr/>
        </p:nvSpPr>
        <p:spPr>
          <a:xfrm>
            <a:off x="4399881" y="1771386"/>
            <a:ext cx="1531800" cy="584775"/>
          </a:xfrm>
          <a:prstGeom prst="rect">
            <a:avLst/>
          </a:prstGeom>
          <a:noFill/>
        </p:spPr>
        <p:txBody>
          <a:bodyPr wrap="square" rtlCol="0">
            <a:spAutoFit/>
          </a:bodyPr>
          <a:lstStyle/>
          <a:p>
            <a:r>
              <a:rPr lang="en-US" sz="1600" b="1" dirty="0">
                <a:latin typeface="Arial" panose="020B0604020202020204" pitchFamily="34" charset="0"/>
              </a:rPr>
              <a:t>Set The </a:t>
            </a:r>
            <a:br>
              <a:rPr lang="en-US" sz="1600" b="1" dirty="0">
                <a:latin typeface="Arial" panose="020B0604020202020204" pitchFamily="34" charset="0"/>
              </a:rPr>
            </a:br>
            <a:r>
              <a:rPr lang="en-US" sz="1600" b="1" dirty="0">
                <a:latin typeface="Arial" panose="020B0604020202020204" pitchFamily="34" charset="0"/>
              </a:rPr>
              <a:t>Stage</a:t>
            </a:r>
          </a:p>
        </p:txBody>
      </p:sp>
      <p:sp>
        <p:nvSpPr>
          <p:cNvPr id="17" name="TextBox 16">
            <a:extLst>
              <a:ext uri="{FF2B5EF4-FFF2-40B4-BE49-F238E27FC236}">
                <a16:creationId xmlns:a16="http://schemas.microsoft.com/office/drawing/2014/main" id="{7401D11E-E191-D974-D071-01B3F0F3F9BB}"/>
              </a:ext>
            </a:extLst>
          </p:cNvPr>
          <p:cNvSpPr txBox="1"/>
          <p:nvPr/>
        </p:nvSpPr>
        <p:spPr>
          <a:xfrm>
            <a:off x="8079761" y="1771386"/>
            <a:ext cx="1531800" cy="338554"/>
          </a:xfrm>
          <a:prstGeom prst="rect">
            <a:avLst/>
          </a:prstGeom>
          <a:noFill/>
        </p:spPr>
        <p:txBody>
          <a:bodyPr wrap="square" rtlCol="0">
            <a:spAutoFit/>
          </a:bodyPr>
          <a:lstStyle/>
          <a:p>
            <a:r>
              <a:rPr lang="en-US" sz="1600" b="1" dirty="0">
                <a:latin typeface="Arial" panose="020B0604020202020204" pitchFamily="34" charset="0"/>
              </a:rPr>
              <a:t>Wrap Up</a:t>
            </a:r>
          </a:p>
        </p:txBody>
      </p:sp>
      <p:sp>
        <p:nvSpPr>
          <p:cNvPr id="18" name="TextBox 17">
            <a:extLst>
              <a:ext uri="{FF2B5EF4-FFF2-40B4-BE49-F238E27FC236}">
                <a16:creationId xmlns:a16="http://schemas.microsoft.com/office/drawing/2014/main" id="{34F18D52-CBB8-79B8-4B6C-1A9A56CD1780}"/>
              </a:ext>
            </a:extLst>
          </p:cNvPr>
          <p:cNvSpPr txBox="1"/>
          <p:nvPr/>
        </p:nvSpPr>
        <p:spPr>
          <a:xfrm>
            <a:off x="6239821" y="1771386"/>
            <a:ext cx="1531800" cy="584775"/>
          </a:xfrm>
          <a:prstGeom prst="rect">
            <a:avLst/>
          </a:prstGeom>
          <a:noFill/>
        </p:spPr>
        <p:txBody>
          <a:bodyPr wrap="square" rtlCol="0">
            <a:spAutoFit/>
          </a:bodyPr>
          <a:lstStyle/>
          <a:p>
            <a:r>
              <a:rPr lang="en-US" sz="1600" b="1" dirty="0">
                <a:latin typeface="Arial" panose="020B0604020202020204" pitchFamily="34" charset="0"/>
              </a:rPr>
              <a:t>Develop Together</a:t>
            </a:r>
          </a:p>
        </p:txBody>
      </p:sp>
      <p:sp>
        <p:nvSpPr>
          <p:cNvPr id="19" name="TextBox 18">
            <a:extLst>
              <a:ext uri="{FF2B5EF4-FFF2-40B4-BE49-F238E27FC236}">
                <a16:creationId xmlns:a16="http://schemas.microsoft.com/office/drawing/2014/main" id="{FE829D22-5C66-C406-E086-D96300F6C0DB}"/>
              </a:ext>
            </a:extLst>
          </p:cNvPr>
          <p:cNvSpPr txBox="1"/>
          <p:nvPr/>
        </p:nvSpPr>
        <p:spPr>
          <a:xfrm>
            <a:off x="9919700" y="1771386"/>
            <a:ext cx="1942100" cy="584775"/>
          </a:xfrm>
          <a:prstGeom prst="rect">
            <a:avLst/>
          </a:prstGeom>
          <a:noFill/>
        </p:spPr>
        <p:txBody>
          <a:bodyPr wrap="square" rtlCol="0">
            <a:spAutoFit/>
          </a:bodyPr>
          <a:lstStyle/>
          <a:p>
            <a:r>
              <a:rPr lang="en-US" sz="1600" b="1" dirty="0">
                <a:latin typeface="Arial" panose="020B0604020202020204" pitchFamily="34" charset="0"/>
              </a:rPr>
              <a:t>Evaluate And Plan Next Steps</a:t>
            </a:r>
          </a:p>
        </p:txBody>
      </p:sp>
      <p:sp>
        <p:nvSpPr>
          <p:cNvPr id="20" name="TextBox 19">
            <a:extLst>
              <a:ext uri="{FF2B5EF4-FFF2-40B4-BE49-F238E27FC236}">
                <a16:creationId xmlns:a16="http://schemas.microsoft.com/office/drawing/2014/main" id="{759B1615-016C-C8CF-17D5-CD4ED70E8702}"/>
              </a:ext>
            </a:extLst>
          </p:cNvPr>
          <p:cNvSpPr txBox="1"/>
          <p:nvPr/>
        </p:nvSpPr>
        <p:spPr>
          <a:xfrm>
            <a:off x="72000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1</a:t>
            </a:r>
          </a:p>
        </p:txBody>
      </p:sp>
      <p:sp>
        <p:nvSpPr>
          <p:cNvPr id="21" name="TextBox 20">
            <a:extLst>
              <a:ext uri="{FF2B5EF4-FFF2-40B4-BE49-F238E27FC236}">
                <a16:creationId xmlns:a16="http://schemas.microsoft.com/office/drawing/2014/main" id="{7635BA7D-1190-34BC-05D9-7E0C6285F420}"/>
              </a:ext>
            </a:extLst>
          </p:cNvPr>
          <p:cNvSpPr txBox="1"/>
          <p:nvPr/>
        </p:nvSpPr>
        <p:spPr>
          <a:xfrm>
            <a:off x="255994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2</a:t>
            </a:r>
          </a:p>
        </p:txBody>
      </p:sp>
      <p:sp>
        <p:nvSpPr>
          <p:cNvPr id="22" name="TextBox 21">
            <a:extLst>
              <a:ext uri="{FF2B5EF4-FFF2-40B4-BE49-F238E27FC236}">
                <a16:creationId xmlns:a16="http://schemas.microsoft.com/office/drawing/2014/main" id="{DE30AD18-9506-0C63-950E-4B42E03F199B}"/>
              </a:ext>
            </a:extLst>
          </p:cNvPr>
          <p:cNvSpPr txBox="1"/>
          <p:nvPr/>
        </p:nvSpPr>
        <p:spPr>
          <a:xfrm>
            <a:off x="439988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3</a:t>
            </a:r>
          </a:p>
        </p:txBody>
      </p:sp>
      <p:sp>
        <p:nvSpPr>
          <p:cNvPr id="23" name="TextBox 22">
            <a:extLst>
              <a:ext uri="{FF2B5EF4-FFF2-40B4-BE49-F238E27FC236}">
                <a16:creationId xmlns:a16="http://schemas.microsoft.com/office/drawing/2014/main" id="{F41AB72B-8FF7-C1B0-2E47-B69DCD9A1382}"/>
              </a:ext>
            </a:extLst>
          </p:cNvPr>
          <p:cNvSpPr txBox="1"/>
          <p:nvPr/>
        </p:nvSpPr>
        <p:spPr>
          <a:xfrm>
            <a:off x="807976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5</a:t>
            </a:r>
          </a:p>
        </p:txBody>
      </p:sp>
      <p:sp>
        <p:nvSpPr>
          <p:cNvPr id="24" name="TextBox 23">
            <a:extLst>
              <a:ext uri="{FF2B5EF4-FFF2-40B4-BE49-F238E27FC236}">
                <a16:creationId xmlns:a16="http://schemas.microsoft.com/office/drawing/2014/main" id="{C4C1D6BA-BBC2-6313-B2E9-004BB7E7EFB2}"/>
              </a:ext>
            </a:extLst>
          </p:cNvPr>
          <p:cNvSpPr txBox="1"/>
          <p:nvPr/>
        </p:nvSpPr>
        <p:spPr>
          <a:xfrm>
            <a:off x="623982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4</a:t>
            </a:r>
          </a:p>
        </p:txBody>
      </p:sp>
      <p:sp>
        <p:nvSpPr>
          <p:cNvPr id="25" name="TextBox 24">
            <a:extLst>
              <a:ext uri="{FF2B5EF4-FFF2-40B4-BE49-F238E27FC236}">
                <a16:creationId xmlns:a16="http://schemas.microsoft.com/office/drawing/2014/main" id="{A17C6542-6056-026B-74DD-CAE5033D3B1F}"/>
              </a:ext>
            </a:extLst>
          </p:cNvPr>
          <p:cNvSpPr txBox="1"/>
          <p:nvPr/>
        </p:nvSpPr>
        <p:spPr>
          <a:xfrm>
            <a:off x="9919700" y="1239038"/>
            <a:ext cx="17389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6</a:t>
            </a:r>
          </a:p>
        </p:txBody>
      </p:sp>
      <p:cxnSp>
        <p:nvCxnSpPr>
          <p:cNvPr id="27" name="Straight Connector 26">
            <a:extLst>
              <a:ext uri="{FF2B5EF4-FFF2-40B4-BE49-F238E27FC236}">
                <a16:creationId xmlns:a16="http://schemas.microsoft.com/office/drawing/2014/main" id="{55734576-0F8D-9F3C-B82A-1BD58B0685E1}"/>
              </a:ext>
            </a:extLst>
          </p:cNvPr>
          <p:cNvCxnSpPr/>
          <p:nvPr/>
        </p:nvCxnSpPr>
        <p:spPr>
          <a:xfrm>
            <a:off x="23876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32E21E7-92FE-A3CE-617D-B8A2FCB1ACA8}"/>
              </a:ext>
            </a:extLst>
          </p:cNvPr>
          <p:cNvCxnSpPr/>
          <p:nvPr/>
        </p:nvCxnSpPr>
        <p:spPr>
          <a:xfrm>
            <a:off x="42037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841DD78-AE10-1FF0-76D3-4112DC6BF93C}"/>
              </a:ext>
            </a:extLst>
          </p:cNvPr>
          <p:cNvCxnSpPr/>
          <p:nvPr/>
        </p:nvCxnSpPr>
        <p:spPr>
          <a:xfrm>
            <a:off x="60960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DEF9DA-8737-DA7A-2653-A17995E04250}"/>
              </a:ext>
            </a:extLst>
          </p:cNvPr>
          <p:cNvCxnSpPr/>
          <p:nvPr/>
        </p:nvCxnSpPr>
        <p:spPr>
          <a:xfrm>
            <a:off x="79121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7A7E46-202F-4C66-67DC-658C485A2320}"/>
              </a:ext>
            </a:extLst>
          </p:cNvPr>
          <p:cNvCxnSpPr/>
          <p:nvPr/>
        </p:nvCxnSpPr>
        <p:spPr>
          <a:xfrm>
            <a:off x="98171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76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96D7F-52A2-425A-9107-BA4CAC22C382}"/>
              </a:ext>
            </a:extLst>
          </p:cNvPr>
          <p:cNvSpPr txBox="1"/>
          <p:nvPr/>
        </p:nvSpPr>
        <p:spPr>
          <a:xfrm>
            <a:off x="720000" y="720000"/>
            <a:ext cx="10506456" cy="397673"/>
          </a:xfrm>
          <a:prstGeom prst="rect">
            <a:avLst/>
          </a:prstGeom>
          <a:noFill/>
        </p:spPr>
        <p:txBody>
          <a:bodyPr wrap="square">
            <a:spAutoFit/>
          </a:bodyPr>
          <a:lstStyle/>
          <a:p>
            <a:pPr marL="0" marR="0">
              <a:lnSpc>
                <a:spcPct val="107000"/>
              </a:lnSpc>
              <a:spcBef>
                <a:spcPts val="200"/>
              </a:spcBef>
              <a:spcAft>
                <a:spcPts val="0"/>
              </a:spcAft>
            </a:pPr>
            <a:r>
              <a:rPr lang="en-US" sz="2000" dirty="0">
                <a:solidFill>
                  <a:srgbClr val="DA2127"/>
                </a:solidFill>
                <a:latin typeface="Arial" panose="020B0604020202020204" pitchFamily="34" charset="0"/>
                <a:cs typeface="Arial" panose="020B0604020202020204" pitchFamily="34" charset="0"/>
              </a:rPr>
              <a:t>Questions?</a:t>
            </a:r>
            <a:endParaRPr lang="en-US" sz="2000" dirty="0">
              <a:solidFill>
                <a:srgbClr val="DA2127"/>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a:extLst>
              <a:ext uri="{FF2B5EF4-FFF2-40B4-BE49-F238E27FC236}">
                <a16:creationId xmlns:a16="http://schemas.microsoft.com/office/drawing/2014/main" id="{A0F5961F-DB29-489F-9F51-08B86C4F98AD}"/>
              </a:ext>
            </a:extLst>
          </p:cNvPr>
          <p:cNvSpPr>
            <a:spLocks noGrp="1"/>
          </p:cNvSpPr>
          <p:nvPr>
            <p:ph type="sldNum" sz="quarter" idx="4"/>
          </p:nvPr>
        </p:nvSpPr>
        <p:spPr/>
        <p:txBody>
          <a:bodyPr/>
          <a:lstStyle/>
          <a:p>
            <a:fld id="{3884788F-3909-4E53-9C01-7D724614CA0D}" type="slidenum">
              <a:rPr lang="en-US" altLang="en-US" smtClean="0"/>
              <a:pPr/>
              <a:t>18</a:t>
            </a:fld>
            <a:endParaRPr lang="en-US" altLang="en-US" dirty="0"/>
          </a:p>
        </p:txBody>
      </p:sp>
    </p:spTree>
    <p:extLst>
      <p:ext uri="{BB962C8B-B14F-4D97-AF65-F5344CB8AC3E}">
        <p14:creationId xmlns:p14="http://schemas.microsoft.com/office/powerpoint/2010/main" val="4109519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8DC37-2999-F1D3-E439-3C7A44D7A03D}"/>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chemeClr val="bg1"/>
                </a:solidFill>
                <a:latin typeface="Arial" panose="020B0604020202020204" pitchFamily="34" charset="0"/>
                <a:cs typeface="Arial" panose="020B0604020202020204" pitchFamily="34" charset="0"/>
              </a:rPr>
              <a:t>Debrief</a:t>
            </a:r>
          </a:p>
        </p:txBody>
      </p:sp>
    </p:spTree>
    <p:extLst>
      <p:ext uri="{BB962C8B-B14F-4D97-AF65-F5344CB8AC3E}">
        <p14:creationId xmlns:p14="http://schemas.microsoft.com/office/powerpoint/2010/main" val="402287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3245721"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Welcome!</a:t>
            </a:r>
          </a:p>
        </p:txBody>
      </p:sp>
      <p:graphicFrame>
        <p:nvGraphicFramePr>
          <p:cNvPr id="4" name="Table 4">
            <a:extLst>
              <a:ext uri="{FF2B5EF4-FFF2-40B4-BE49-F238E27FC236}">
                <a16:creationId xmlns:a16="http://schemas.microsoft.com/office/drawing/2014/main" id="{643723F4-C0D9-4563-AAB6-C14BB144236A}"/>
              </a:ext>
            </a:extLst>
          </p:cNvPr>
          <p:cNvGraphicFramePr>
            <a:graphicFrameLocks noGrp="1"/>
          </p:cNvGraphicFramePr>
          <p:nvPr>
            <p:extLst>
              <p:ext uri="{D42A27DB-BD31-4B8C-83A1-F6EECF244321}">
                <p14:modId xmlns:p14="http://schemas.microsoft.com/office/powerpoint/2010/main" val="2553120784"/>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i="0"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i="0"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
        <p:nvSpPr>
          <p:cNvPr id="3" name="Slide Number Placeholder 2">
            <a:extLst>
              <a:ext uri="{FF2B5EF4-FFF2-40B4-BE49-F238E27FC236}">
                <a16:creationId xmlns:a16="http://schemas.microsoft.com/office/drawing/2014/main" id="{F7B27CC9-3055-4C8E-9428-CB9A32A8C3EC}"/>
              </a:ext>
            </a:extLst>
          </p:cNvPr>
          <p:cNvSpPr>
            <a:spLocks noGrp="1"/>
          </p:cNvSpPr>
          <p:nvPr>
            <p:ph type="sldNum" sz="quarter" idx="4"/>
          </p:nvPr>
        </p:nvSpPr>
        <p:spPr/>
        <p:txBody>
          <a:bodyPr/>
          <a:lstStyle/>
          <a:p>
            <a:fld id="{3884788F-3909-4E53-9C01-7D724614CA0D}" type="slidenum">
              <a:rPr lang="en-US" altLang="en-US" smtClean="0"/>
              <a:pPr/>
              <a:t>2</a:t>
            </a:fld>
            <a:endParaRPr lang="en-US" altLang="en-US" dirty="0"/>
          </a:p>
        </p:txBody>
      </p:sp>
    </p:spTree>
    <p:extLst>
      <p:ext uri="{BB962C8B-B14F-4D97-AF65-F5344CB8AC3E}">
        <p14:creationId xmlns:p14="http://schemas.microsoft.com/office/powerpoint/2010/main" val="354635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Debrief</a:t>
            </a:r>
          </a:p>
        </p:txBody>
      </p:sp>
      <p:sp>
        <p:nvSpPr>
          <p:cNvPr id="3" name="TextBox 2">
            <a:extLst>
              <a:ext uri="{FF2B5EF4-FFF2-40B4-BE49-F238E27FC236}">
                <a16:creationId xmlns:a16="http://schemas.microsoft.com/office/drawing/2014/main" id="{3AD01AF3-D02E-47E5-A063-2C870646E1EF}"/>
              </a:ext>
            </a:extLst>
          </p:cNvPr>
          <p:cNvSpPr txBox="1"/>
          <p:nvPr/>
        </p:nvSpPr>
        <p:spPr>
          <a:xfrm>
            <a:off x="720000" y="1440000"/>
            <a:ext cx="10641783" cy="244682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Learn more about yourself and others by discussing:</a:t>
            </a:r>
          </a:p>
          <a:p>
            <a:pPr marL="720000" lvl="1" indent="-270900">
              <a:buSzPct val="70000"/>
              <a:buFont typeface="Courier New" panose="02070309020205020404" pitchFamily="49" charset="0"/>
              <a:buChar char="o"/>
            </a:pPr>
            <a:r>
              <a:rPr lang="en-US" sz="1600" dirty="0">
                <a:latin typeface="Arial" panose="020B0604020202020204" pitchFamily="34" charset="0"/>
                <a:cs typeface="Arial" panose="020B0604020202020204" pitchFamily="34" charset="0"/>
              </a:rPr>
              <a:t>your motivations to be a mentee or mentor </a:t>
            </a:r>
          </a:p>
          <a:p>
            <a:pPr marL="720000" lvl="1" indent="-270900">
              <a:buSzPct val="70000"/>
              <a:buFont typeface="Courier New" panose="02070309020205020404" pitchFamily="49" charset="0"/>
              <a:buChar char="o"/>
            </a:pPr>
            <a:r>
              <a:rPr lang="en-US" sz="1600" dirty="0">
                <a:latin typeface="Arial" panose="020B0604020202020204" pitchFamily="34" charset="0"/>
                <a:cs typeface="Arial" panose="020B0604020202020204" pitchFamily="34" charset="0"/>
              </a:rPr>
              <a:t>your coaching philosophy</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discuss the homework activities with the other program participants </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activities</a:t>
            </a:r>
          </a:p>
        </p:txBody>
      </p:sp>
      <p:sp>
        <p:nvSpPr>
          <p:cNvPr id="4" name="Slide Number Placeholder 3">
            <a:extLst>
              <a:ext uri="{FF2B5EF4-FFF2-40B4-BE49-F238E27FC236}">
                <a16:creationId xmlns:a16="http://schemas.microsoft.com/office/drawing/2014/main" id="{99BE876A-5053-4D8B-8708-9B8D139D3D66}"/>
              </a:ext>
            </a:extLst>
          </p:cNvPr>
          <p:cNvSpPr>
            <a:spLocks noGrp="1"/>
          </p:cNvSpPr>
          <p:nvPr>
            <p:ph type="sldNum" sz="quarter" idx="4"/>
          </p:nvPr>
        </p:nvSpPr>
        <p:spPr/>
        <p:txBody>
          <a:bodyPr/>
          <a:lstStyle/>
          <a:p>
            <a:fld id="{3884788F-3909-4E53-9C01-7D724614CA0D}" type="slidenum">
              <a:rPr lang="en-US" altLang="en-US" smtClean="0"/>
              <a:pPr/>
              <a:t>20</a:t>
            </a:fld>
            <a:endParaRPr lang="en-US" altLang="en-US" dirty="0"/>
          </a:p>
        </p:txBody>
      </p:sp>
    </p:spTree>
    <p:extLst>
      <p:ext uri="{BB962C8B-B14F-4D97-AF65-F5344CB8AC3E}">
        <p14:creationId xmlns:p14="http://schemas.microsoft.com/office/powerpoint/2010/main" val="178518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494264"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Breakout room 1: Getting ready for your role</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806838" cy="2226250"/>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panose="020B0604020202020204" pitchFamily="34" charset="0"/>
                <a:cs typeface="Arial"/>
              </a:rPr>
              <a:t>In the breakout rooms, you’ll be separated into groups based on your role (mentee or mentor). </a:t>
            </a:r>
          </a:p>
          <a:p>
            <a:pPr eaLnBrk="1" fontAlgn="auto" hangingPunct="1">
              <a:spcBef>
                <a:spcPts val="1200"/>
              </a:spcBef>
              <a:spcAft>
                <a:spcPts val="0"/>
              </a:spcAft>
              <a:defRPr/>
            </a:pPr>
            <a:r>
              <a:rPr lang="en-US" sz="1600" dirty="0">
                <a:latin typeface="Arial" panose="020B0604020202020204" pitchFamily="34" charset="0"/>
                <a:cs typeface="Arial"/>
              </a:rPr>
              <a:t>Mentees will discuss the following activities from the Mentee Workbook:</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Activity: The decision to be a mentee (section 1.2) </a:t>
            </a:r>
            <a:endParaRPr lang="en-US" sz="1600" dirty="0">
              <a:latin typeface="Arial" panose="020B0604020202020204" pitchFamily="34" charset="0"/>
              <a:cs typeface="Arial" panose="020B0604020202020204" pitchFamily="34" charset="0"/>
            </a:endParaRP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Activity: Mentee motivation scale (section 1.3)</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panose="020B0604020202020204" pitchFamily="34" charset="0"/>
                <a:cs typeface="Arial" panose="020B0604020202020204" pitchFamily="34" charset="0"/>
              </a:rPr>
              <a:t>Mentors will discuss the following activities from the Mentor Guide:</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The decision to be a mentor (page 22)</a:t>
            </a:r>
            <a:endParaRPr lang="en-US" sz="1600" dirty="0">
              <a:latin typeface="Arial" panose="020B0604020202020204" pitchFamily="34" charset="0"/>
              <a:cs typeface="Arial" panose="020B0604020202020204" pitchFamily="34" charset="0"/>
            </a:endParaRP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Mentor motivation scale (page 23)</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789D7F-D335-4D3A-96B3-64FDAD48138E}"/>
              </a:ext>
            </a:extLst>
          </p:cNvPr>
          <p:cNvSpPr>
            <a:spLocks noGrp="1"/>
          </p:cNvSpPr>
          <p:nvPr>
            <p:ph type="sldNum" sz="quarter" idx="4"/>
          </p:nvPr>
        </p:nvSpPr>
        <p:spPr/>
        <p:txBody>
          <a:bodyPr/>
          <a:lstStyle/>
          <a:p>
            <a:fld id="{3884788F-3909-4E53-9C01-7D724614CA0D}" type="slidenum">
              <a:rPr lang="en-US" altLang="en-US" smtClean="0"/>
              <a:pPr/>
              <a:t>21</a:t>
            </a:fld>
            <a:endParaRPr lang="en-US" altLang="en-US" dirty="0"/>
          </a:p>
        </p:txBody>
      </p:sp>
    </p:spTree>
    <p:extLst>
      <p:ext uri="{BB962C8B-B14F-4D97-AF65-F5344CB8AC3E}">
        <p14:creationId xmlns:p14="http://schemas.microsoft.com/office/powerpoint/2010/main" val="95947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Breakout room 2: Self-assessment</a:t>
            </a:r>
          </a:p>
        </p:txBody>
      </p:sp>
      <p:sp>
        <p:nvSpPr>
          <p:cNvPr id="5" name="TextBox 4">
            <a:extLst>
              <a:ext uri="{FF2B5EF4-FFF2-40B4-BE49-F238E27FC236}">
                <a16:creationId xmlns:a16="http://schemas.microsoft.com/office/drawing/2014/main" id="{0DDDC0D5-B27D-4DA6-93BB-940731DD0E63}"/>
              </a:ext>
            </a:extLst>
          </p:cNvPr>
          <p:cNvSpPr txBox="1"/>
          <p:nvPr/>
        </p:nvSpPr>
        <p:spPr>
          <a:xfrm>
            <a:off x="720001" y="1440000"/>
            <a:ext cx="10277514" cy="2226250"/>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panose="020B0604020202020204" pitchFamily="34" charset="0"/>
                <a:cs typeface="Arial"/>
              </a:rPr>
              <a:t>In the breakout rooms, you’ll be separated into new groups, with both mentees and mentors. </a:t>
            </a:r>
          </a:p>
          <a:p>
            <a:pPr eaLnBrk="1" fontAlgn="auto" hangingPunct="1">
              <a:spcBef>
                <a:spcPts val="1200"/>
              </a:spcBef>
              <a:spcAft>
                <a:spcPts val="0"/>
              </a:spcAft>
              <a:defRPr/>
            </a:pPr>
            <a:r>
              <a:rPr lang="en-US" sz="1600" dirty="0">
                <a:latin typeface="Arial" panose="020B0604020202020204" pitchFamily="34" charset="0"/>
                <a:cs typeface="Arial"/>
              </a:rPr>
              <a:t>Mentees will discuss the following activities from the Mentee Workbook:</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Self-assessment tool (section 1.4)</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My coaching philosophy (section 1.5)</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panose="020B0604020202020204" pitchFamily="34" charset="0"/>
                <a:cs typeface="Arial" panose="020B0604020202020204" pitchFamily="34" charset="0"/>
              </a:rPr>
              <a:t>Mentors will discuss the following activities from the Mentor Guide:</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Self-assessment and awareness building (page 25) </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My coaching philosophy (page 26)</a:t>
            </a:r>
          </a:p>
        </p:txBody>
      </p:sp>
      <p:sp>
        <p:nvSpPr>
          <p:cNvPr id="3" name="Slide Number Placeholder 2">
            <a:extLst>
              <a:ext uri="{FF2B5EF4-FFF2-40B4-BE49-F238E27FC236}">
                <a16:creationId xmlns:a16="http://schemas.microsoft.com/office/drawing/2014/main" id="{CC3F5DCE-E915-480B-8CD0-20BCC30A5400}"/>
              </a:ext>
            </a:extLst>
          </p:cNvPr>
          <p:cNvSpPr>
            <a:spLocks noGrp="1"/>
          </p:cNvSpPr>
          <p:nvPr>
            <p:ph type="sldNum" sz="quarter" idx="4"/>
          </p:nvPr>
        </p:nvSpPr>
        <p:spPr/>
        <p:txBody>
          <a:bodyPr/>
          <a:lstStyle/>
          <a:p>
            <a:fld id="{3884788F-3909-4E53-9C01-7D724614CA0D}" type="slidenum">
              <a:rPr lang="en-US" altLang="en-US" smtClean="0"/>
              <a:pPr/>
              <a:t>22</a:t>
            </a:fld>
            <a:endParaRPr lang="en-US" altLang="en-US" dirty="0"/>
          </a:p>
        </p:txBody>
      </p:sp>
    </p:spTree>
    <p:extLst>
      <p:ext uri="{BB962C8B-B14F-4D97-AF65-F5344CB8AC3E}">
        <p14:creationId xmlns:p14="http://schemas.microsoft.com/office/powerpoint/2010/main" val="119160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EDC41-50F8-4F8A-64AA-F8D7C436EDB6}"/>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367668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178716"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Before Workshop 2: Setting the Stage</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988944" cy="3170099"/>
          </a:xfrm>
          <a:prstGeom prst="rect">
            <a:avLst/>
          </a:prstGeom>
          <a:noFill/>
        </p:spPr>
        <p:txBody>
          <a:bodyPr wrap="square" lIns="91440" tIns="45720" rIns="91440" bIns="45720" anchor="t">
            <a:spAutoFit/>
          </a:bodyPr>
          <a:lstStyle/>
          <a:p>
            <a:pPr marL="284400" marR="0" lvl="0" indent="-284400">
              <a:spcBef>
                <a:spcPts val="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a:rPr>
              <a:t>Connect with your mentor coach and reflect on the workshop and activities</a:t>
            </a:r>
          </a:p>
          <a:p>
            <a:pPr marL="284400" marR="0" lvl="0" indent="-284400">
              <a:spcBef>
                <a:spcPts val="1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a:rPr>
              <a:t>Read pages 27 to 43 of the Mentee Guide</a:t>
            </a:r>
          </a:p>
          <a:p>
            <a:pPr marL="284400" marR="0" lvl="0" indent="-284400">
              <a:spcBef>
                <a:spcPts val="1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a:rPr>
              <a:t>On your own, complete the following activities in the Mentee Workbook:</a:t>
            </a: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a:rPr>
              <a:t>The coach I want to be (</a:t>
            </a:r>
            <a:r>
              <a:rPr lang="en-US" sz="1600" dirty="0">
                <a:latin typeface="Arial" panose="020B0604020202020204" pitchFamily="34" charset="0"/>
                <a:ea typeface="Calibri" panose="020F0502020204030204" pitchFamily="34" charset="0"/>
                <a:cs typeface="Arial"/>
              </a:rPr>
              <a:t>section 2.2)</a:t>
            </a:r>
            <a:endParaRPr lang="en-US" sz="1600" dirty="0">
              <a:effectLst/>
              <a:latin typeface="Arial" panose="020B0604020202020204" pitchFamily="34" charset="0"/>
              <a:ea typeface="Calibri" panose="020F0502020204030204" pitchFamily="34" charset="0"/>
              <a:cs typeface="Arial"/>
            </a:endParaRPr>
          </a:p>
          <a:p>
            <a:pPr marL="284400" marR="0" lvl="0" indent="-284400">
              <a:spcBef>
                <a:spcPts val="1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a:rPr>
              <a:t>With your mentor, complete the following activities in the Mentee Workbook:</a:t>
            </a: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a:rPr>
              <a:t>Questions to ask </a:t>
            </a:r>
            <a:r>
              <a:rPr lang="en-US" sz="1600" dirty="0">
                <a:latin typeface="Arial" panose="020B0604020202020204" pitchFamily="34" charset="0"/>
                <a:ea typeface="Calibri" panose="020F0502020204030204" pitchFamily="34" charset="0"/>
                <a:cs typeface="Arial"/>
              </a:rPr>
              <a:t>a</a:t>
            </a:r>
            <a:r>
              <a:rPr lang="en-US" sz="1600" dirty="0">
                <a:effectLst/>
                <a:latin typeface="Arial" panose="020B0604020202020204" pitchFamily="34" charset="0"/>
                <a:ea typeface="Calibri" panose="020F0502020204030204" pitchFamily="34" charset="0"/>
                <a:cs typeface="Arial"/>
              </a:rPr>
              <a:t>fter </a:t>
            </a:r>
            <a:r>
              <a:rPr lang="en-US" sz="1600" dirty="0">
                <a:latin typeface="Arial" panose="020B0604020202020204" pitchFamily="34" charset="0"/>
                <a:ea typeface="Calibri" panose="020F0502020204030204" pitchFamily="34" charset="0"/>
                <a:cs typeface="Arial"/>
              </a:rPr>
              <a:t>b</a:t>
            </a:r>
            <a:r>
              <a:rPr lang="en-US" sz="1600" dirty="0">
                <a:effectLst/>
                <a:latin typeface="Arial" panose="020B0604020202020204" pitchFamily="34" charset="0"/>
                <a:ea typeface="Calibri" panose="020F0502020204030204" pitchFamily="34" charset="0"/>
                <a:cs typeface="Arial"/>
              </a:rPr>
              <a:t>eing </a:t>
            </a:r>
            <a:r>
              <a:rPr lang="en-US" sz="1600" dirty="0">
                <a:latin typeface="Arial" panose="020B0604020202020204" pitchFamily="34" charset="0"/>
                <a:ea typeface="Calibri" panose="020F0502020204030204" pitchFamily="34" charset="0"/>
                <a:cs typeface="Arial"/>
              </a:rPr>
              <a:t>p</a:t>
            </a:r>
            <a:r>
              <a:rPr lang="en-US" sz="1600" dirty="0">
                <a:effectLst/>
                <a:latin typeface="Arial" panose="020B0604020202020204" pitchFamily="34" charset="0"/>
                <a:ea typeface="Calibri" panose="020F0502020204030204" pitchFamily="34" charset="0"/>
                <a:cs typeface="Arial"/>
              </a:rPr>
              <a:t>aired with a mentor (</a:t>
            </a:r>
            <a:r>
              <a:rPr lang="en-US" sz="1600" dirty="0">
                <a:latin typeface="Arial" panose="020B0604020202020204" pitchFamily="34" charset="0"/>
                <a:ea typeface="Calibri" panose="020F0502020204030204" pitchFamily="34" charset="0"/>
                <a:cs typeface="Arial"/>
              </a:rPr>
              <a:t>section 2.3)</a:t>
            </a:r>
            <a:endParaRPr lang="en-US" sz="1600" dirty="0">
              <a:effectLst/>
              <a:latin typeface="Arial" panose="020B0604020202020204" pitchFamily="34" charset="0"/>
              <a:ea typeface="Calibri" panose="020F0502020204030204" pitchFamily="34" charset="0"/>
              <a:cs typeface="Arial"/>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a:rPr>
              <a:t>Mentorship quiz (</a:t>
            </a:r>
            <a:r>
              <a:rPr lang="en-US" sz="1600" dirty="0">
                <a:latin typeface="Arial" panose="020B0604020202020204" pitchFamily="34" charset="0"/>
                <a:ea typeface="Calibri" panose="020F0502020204030204" pitchFamily="34" charset="0"/>
                <a:cs typeface="Arial"/>
              </a:rPr>
              <a:t>section 2.4)</a:t>
            </a:r>
            <a:endParaRPr lang="en-US" sz="1600" dirty="0">
              <a:effectLst/>
              <a:latin typeface="Arial" panose="020B0604020202020204" pitchFamily="34" charset="0"/>
              <a:ea typeface="Calibri" panose="020F0502020204030204" pitchFamily="34" charset="0"/>
              <a:cs typeface="Arial"/>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a:rPr>
              <a:t>Developing a vision (</a:t>
            </a:r>
            <a:r>
              <a:rPr lang="en-US" sz="1600" dirty="0">
                <a:latin typeface="Arial" panose="020B0604020202020204" pitchFamily="34" charset="0"/>
                <a:ea typeface="Calibri" panose="020F0502020204030204" pitchFamily="34" charset="0"/>
                <a:cs typeface="Arial"/>
              </a:rPr>
              <a:t>section 2.5)</a:t>
            </a:r>
            <a:endParaRPr lang="en-US" sz="1600" dirty="0">
              <a:effectLst/>
              <a:latin typeface="Arial" panose="020B0604020202020204" pitchFamily="34" charset="0"/>
              <a:ea typeface="Calibri" panose="020F0502020204030204" pitchFamily="34" charset="0"/>
              <a:cs typeface="Arial"/>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a:rPr>
              <a:t>Goal-setting exercises (</a:t>
            </a:r>
            <a:r>
              <a:rPr lang="en-US" sz="1600" dirty="0">
                <a:latin typeface="Arial" panose="020B0604020202020204" pitchFamily="34" charset="0"/>
                <a:ea typeface="Calibri" panose="020F0502020204030204" pitchFamily="34" charset="0"/>
                <a:cs typeface="Arial"/>
              </a:rPr>
              <a:t>section 2.6)</a:t>
            </a:r>
            <a:endParaRPr lang="en-US" sz="1600" dirty="0">
              <a:effectLst/>
              <a:latin typeface="Arial" panose="020B0604020202020204" pitchFamily="34" charset="0"/>
              <a:ea typeface="Calibri" panose="020F0502020204030204" pitchFamily="34" charset="0"/>
              <a:cs typeface="Arial"/>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a:rPr>
              <a:t>Creating a </a:t>
            </a:r>
            <a:r>
              <a:rPr lang="en-US" sz="1600" dirty="0">
                <a:latin typeface="Arial" panose="020B0604020202020204" pitchFamily="34" charset="0"/>
                <a:ea typeface="Calibri" panose="020F0502020204030204" pitchFamily="34" charset="0"/>
                <a:cs typeface="Arial"/>
              </a:rPr>
              <a:t>m</a:t>
            </a:r>
            <a:r>
              <a:rPr lang="en-US" sz="1600" dirty="0">
                <a:effectLst/>
                <a:latin typeface="Arial" panose="020B0604020202020204" pitchFamily="34" charset="0"/>
                <a:ea typeface="Calibri" panose="020F0502020204030204" pitchFamily="34" charset="0"/>
                <a:cs typeface="Arial"/>
              </a:rPr>
              <a:t>entorship plan (</a:t>
            </a:r>
            <a:r>
              <a:rPr lang="en-US" sz="1600" dirty="0">
                <a:latin typeface="Arial" panose="020B0604020202020204" pitchFamily="34" charset="0"/>
                <a:ea typeface="Calibri" panose="020F0502020204030204" pitchFamily="34" charset="0"/>
                <a:cs typeface="Arial"/>
              </a:rPr>
              <a:t>section 2.7)</a:t>
            </a:r>
            <a:endParaRPr lang="en-US" sz="1600" dirty="0">
              <a:effectLst/>
              <a:latin typeface="Arial" panose="020B0604020202020204" pitchFamily="34" charset="0"/>
              <a:ea typeface="Calibri" panose="020F0502020204030204" pitchFamily="34" charset="0"/>
              <a:cs typeface="Arial"/>
            </a:endParaRPr>
          </a:p>
        </p:txBody>
      </p:sp>
      <p:sp>
        <p:nvSpPr>
          <p:cNvPr id="4" name="Slide Number Placeholder 3">
            <a:extLst>
              <a:ext uri="{FF2B5EF4-FFF2-40B4-BE49-F238E27FC236}">
                <a16:creationId xmlns:a16="http://schemas.microsoft.com/office/drawing/2014/main" id="{397400A0-9F4E-4A26-9B22-DA5409B8F582}"/>
              </a:ext>
            </a:extLst>
          </p:cNvPr>
          <p:cNvSpPr>
            <a:spLocks noGrp="1"/>
          </p:cNvSpPr>
          <p:nvPr>
            <p:ph type="sldNum" sz="quarter" idx="4"/>
          </p:nvPr>
        </p:nvSpPr>
        <p:spPr/>
        <p:txBody>
          <a:bodyPr/>
          <a:lstStyle/>
          <a:p>
            <a:fld id="{3884788F-3909-4E53-9C01-7D724614CA0D}" type="slidenum">
              <a:rPr lang="en-US" altLang="en-US" smtClean="0"/>
              <a:pPr/>
              <a:t>24</a:t>
            </a:fld>
            <a:endParaRPr lang="en-US" altLang="en-US" dirty="0"/>
          </a:p>
        </p:txBody>
      </p:sp>
    </p:spTree>
    <p:extLst>
      <p:ext uri="{BB962C8B-B14F-4D97-AF65-F5344CB8AC3E}">
        <p14:creationId xmlns:p14="http://schemas.microsoft.com/office/powerpoint/2010/main" val="124201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6106245"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Questions?</a:t>
            </a:r>
          </a:p>
        </p:txBody>
      </p:sp>
      <p:sp>
        <p:nvSpPr>
          <p:cNvPr id="3" name="Slide Number Placeholder 2">
            <a:extLst>
              <a:ext uri="{FF2B5EF4-FFF2-40B4-BE49-F238E27FC236}">
                <a16:creationId xmlns:a16="http://schemas.microsoft.com/office/drawing/2014/main" id="{7B5E1D31-7E02-4A50-B92A-EA4678550A54}"/>
              </a:ext>
            </a:extLst>
          </p:cNvPr>
          <p:cNvSpPr>
            <a:spLocks noGrp="1"/>
          </p:cNvSpPr>
          <p:nvPr>
            <p:ph type="sldNum" sz="quarter" idx="4"/>
          </p:nvPr>
        </p:nvSpPr>
        <p:spPr/>
        <p:txBody>
          <a:bodyPr/>
          <a:lstStyle/>
          <a:p>
            <a:fld id="{3884788F-3909-4E53-9C01-7D724614CA0D}" type="slidenum">
              <a:rPr lang="en-US" altLang="en-US" smtClean="0"/>
              <a:pPr/>
              <a:t>25</a:t>
            </a:fld>
            <a:endParaRPr lang="en-US" altLang="en-US" dirty="0"/>
          </a:p>
        </p:txBody>
      </p:sp>
      <p:graphicFrame>
        <p:nvGraphicFramePr>
          <p:cNvPr id="6" name="Table 4">
            <a:extLst>
              <a:ext uri="{FF2B5EF4-FFF2-40B4-BE49-F238E27FC236}">
                <a16:creationId xmlns:a16="http://schemas.microsoft.com/office/drawing/2014/main" id="{F49CD619-2032-AA46-9813-85E8C3B1D80A}"/>
              </a:ext>
            </a:extLst>
          </p:cNvPr>
          <p:cNvGraphicFramePr>
            <a:graphicFrameLocks noGrp="1"/>
          </p:cNvGraphicFramePr>
          <p:nvPr>
            <p:extLst>
              <p:ext uri="{D42A27DB-BD31-4B8C-83A1-F6EECF244321}">
                <p14:modId xmlns:p14="http://schemas.microsoft.com/office/powerpoint/2010/main" val="2351209839"/>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i="0"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i="0"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171705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DAD50-F6DD-E4A8-6F6D-84E43EBC2F6D}"/>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60521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457FAF13-79FE-5395-21B5-99C84FB4C50C}"/>
              </a:ext>
            </a:extLst>
          </p:cNvPr>
          <p:cNvSpPr txBox="1">
            <a:spLocks noChangeArrowheads="1"/>
          </p:cNvSpPr>
          <p:nvPr/>
        </p:nvSpPr>
        <p:spPr bwMode="auto">
          <a:xfrm>
            <a:off x="584200" y="1402615"/>
            <a:ext cx="8547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Training for Effective Mentees</a:t>
            </a:r>
          </a:p>
          <a:p>
            <a:pPr eaLnBrk="1" hangingPunct="1"/>
            <a:r>
              <a:rPr lang="en-US" altLang="en-US" sz="4000" dirty="0">
                <a:solidFill>
                  <a:schemeClr val="bg1"/>
                </a:solidFill>
                <a:latin typeface="Arial" panose="020B0604020202020204" pitchFamily="34" charset="0"/>
                <a:cs typeface="Arial" panose="020B0604020202020204" pitchFamily="34" charset="0"/>
              </a:rPr>
              <a:t>Workshop 2: Setting the stage</a:t>
            </a:r>
          </a:p>
        </p:txBody>
      </p:sp>
      <p:sp>
        <p:nvSpPr>
          <p:cNvPr id="7" name="TextBox 2">
            <a:extLst>
              <a:ext uri="{FF2B5EF4-FFF2-40B4-BE49-F238E27FC236}">
                <a16:creationId xmlns:a16="http://schemas.microsoft.com/office/drawing/2014/main" id="{F396A421-6D88-A94B-F935-69EF2147941B}"/>
              </a:ext>
            </a:extLst>
          </p:cNvPr>
          <p:cNvSpPr txBox="1">
            <a:spLocks noChangeArrowheads="1"/>
          </p:cNvSpPr>
          <p:nvPr/>
        </p:nvSpPr>
        <p:spPr bwMode="auto">
          <a:xfrm>
            <a:off x="584200" y="2837934"/>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highlight>
                  <a:srgbClr val="FFFF00"/>
                </a:highlight>
                <a:latin typeface="Arial" panose="020B0604020202020204" pitchFamily="34" charset="0"/>
                <a:cs typeface="Arial" panose="020B0604020202020204" pitchFamily="34" charset="0"/>
              </a:rPr>
              <a:t>Mentorship program name</a:t>
            </a:r>
          </a:p>
        </p:txBody>
      </p:sp>
      <p:sp>
        <p:nvSpPr>
          <p:cNvPr id="8" name="TextBox 7">
            <a:extLst>
              <a:ext uri="{FF2B5EF4-FFF2-40B4-BE49-F238E27FC236}">
                <a16:creationId xmlns:a16="http://schemas.microsoft.com/office/drawing/2014/main" id="{13EC5D6B-D99D-1B68-C360-892C901E6479}"/>
              </a:ext>
            </a:extLst>
          </p:cNvPr>
          <p:cNvSpPr txBox="1"/>
          <p:nvPr/>
        </p:nvSpPr>
        <p:spPr>
          <a:xfrm>
            <a:off x="584200" y="5819776"/>
            <a:ext cx="3487737" cy="600164"/>
          </a:xfrm>
          <a:prstGeom prst="rect">
            <a:avLst/>
          </a:prstGeom>
          <a:noFill/>
        </p:spPr>
        <p:txBody>
          <a:bodyPr>
            <a:spAutoFit/>
          </a:bodyPr>
          <a:lstStyle/>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Facilitator name</a:t>
            </a:r>
          </a:p>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Presentation date</a:t>
            </a:r>
          </a:p>
        </p:txBody>
      </p:sp>
    </p:spTree>
    <p:extLst>
      <p:ext uri="{BB962C8B-B14F-4D97-AF65-F5344CB8AC3E}">
        <p14:creationId xmlns:p14="http://schemas.microsoft.com/office/powerpoint/2010/main" val="309954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6106245"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Welcome!</a:t>
            </a:r>
          </a:p>
        </p:txBody>
      </p:sp>
      <p:sp>
        <p:nvSpPr>
          <p:cNvPr id="3" name="Slide Number Placeholder 2">
            <a:extLst>
              <a:ext uri="{FF2B5EF4-FFF2-40B4-BE49-F238E27FC236}">
                <a16:creationId xmlns:a16="http://schemas.microsoft.com/office/drawing/2014/main" id="{81D7933D-563F-4F73-A15F-DCA3424AA3D5}"/>
              </a:ext>
            </a:extLst>
          </p:cNvPr>
          <p:cNvSpPr>
            <a:spLocks noGrp="1"/>
          </p:cNvSpPr>
          <p:nvPr>
            <p:ph type="sldNum" sz="quarter" idx="4"/>
          </p:nvPr>
        </p:nvSpPr>
        <p:spPr/>
        <p:txBody>
          <a:bodyPr/>
          <a:lstStyle/>
          <a:p>
            <a:fld id="{3884788F-3909-4E53-9C01-7D724614CA0D}" type="slidenum">
              <a:rPr lang="en-US" altLang="en-US" smtClean="0"/>
              <a:pPr/>
              <a:t>28</a:t>
            </a:fld>
            <a:endParaRPr lang="en-US" altLang="en-US" dirty="0"/>
          </a:p>
        </p:txBody>
      </p:sp>
      <p:graphicFrame>
        <p:nvGraphicFramePr>
          <p:cNvPr id="6" name="Table 4">
            <a:extLst>
              <a:ext uri="{FF2B5EF4-FFF2-40B4-BE49-F238E27FC236}">
                <a16:creationId xmlns:a16="http://schemas.microsoft.com/office/drawing/2014/main" id="{5FFFE43E-E2AD-434E-83DF-C0EE0AE77267}"/>
              </a:ext>
            </a:extLst>
          </p:cNvPr>
          <p:cNvGraphicFramePr>
            <a:graphicFrameLocks noGrp="1"/>
          </p:cNvGraphicFramePr>
          <p:nvPr>
            <p:extLst>
              <p:ext uri="{D42A27DB-BD31-4B8C-83A1-F6EECF244321}">
                <p14:modId xmlns:p14="http://schemas.microsoft.com/office/powerpoint/2010/main" val="201474761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i="0"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i="0"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382554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320864" y="2019960"/>
            <a:ext cx="9528370" cy="984885"/>
          </a:xfrm>
          <a:prstGeom prst="rect">
            <a:avLst/>
          </a:prstGeom>
          <a:noFill/>
        </p:spPr>
        <p:txBody>
          <a:bodyPr wrap="square" rtlCol="0">
            <a:spAutoFit/>
          </a:bodyPr>
          <a:lstStyle/>
          <a:p>
            <a:pPr algn="ctr" rtl="0" fontAlgn="base"/>
            <a:r>
              <a:rPr lang="en-US" sz="2000" u="none" strike="noStrike" dirty="0">
                <a:effectLst/>
                <a:latin typeface="Arial" panose="020B0604020202020204" pitchFamily="34" charset="0"/>
              </a:rPr>
              <a:t>We respect and acknowledge Indigenous Peoples (First Nations, Inuit and Métis) as the Keepers of the Territory </a:t>
            </a:r>
            <a:r>
              <a:rPr lang="en-US" sz="2000" dirty="0">
                <a:effectLst/>
                <a:latin typeface="Arial" panose="020B0604020202020204" pitchFamily="34" charset="0"/>
              </a:rPr>
              <a:t>​</a:t>
            </a:r>
            <a:r>
              <a:rPr lang="en-US" sz="2000" u="none" strike="noStrike" dirty="0">
                <a:effectLst/>
                <a:latin typeface="Arial" panose="020B0604020202020204" pitchFamily="34" charset="0"/>
              </a:rPr>
              <a:t>upon which we’ll be learning today.</a:t>
            </a:r>
            <a:endParaRPr lang="en-US" sz="2000" b="1" i="0" dirty="0">
              <a:effectLst/>
              <a:latin typeface="Segoe UI" panose="020B0502040204020203" pitchFamily="34" charset="0"/>
            </a:endParaRPr>
          </a:p>
          <a:p>
            <a:endParaRPr lang="en-US" b="1" dirty="0"/>
          </a:p>
        </p:txBody>
      </p:sp>
      <p:sp>
        <p:nvSpPr>
          <p:cNvPr id="3" name="Slide Number Placeholder 2">
            <a:extLst>
              <a:ext uri="{FF2B5EF4-FFF2-40B4-BE49-F238E27FC236}">
                <a16:creationId xmlns:a16="http://schemas.microsoft.com/office/drawing/2014/main" id="{261970FC-CEF8-4796-8610-A5057CFE4437}"/>
              </a:ext>
            </a:extLst>
          </p:cNvPr>
          <p:cNvSpPr>
            <a:spLocks noGrp="1"/>
          </p:cNvSpPr>
          <p:nvPr>
            <p:ph type="sldNum" sz="quarter" idx="4"/>
          </p:nvPr>
        </p:nvSpPr>
        <p:spPr/>
        <p:txBody>
          <a:bodyPr/>
          <a:lstStyle/>
          <a:p>
            <a:fld id="{3884788F-3909-4E53-9C01-7D724614CA0D}" type="slidenum">
              <a:rPr lang="en-US" altLang="en-US" smtClean="0"/>
              <a:pPr/>
              <a:t>29</a:t>
            </a:fld>
            <a:endParaRPr lang="en-US" altLang="en-US" dirty="0"/>
          </a:p>
        </p:txBody>
      </p:sp>
    </p:spTree>
    <p:extLst>
      <p:ext uri="{BB962C8B-B14F-4D97-AF65-F5344CB8AC3E}">
        <p14:creationId xmlns:p14="http://schemas.microsoft.com/office/powerpoint/2010/main" val="292368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283797" y="2019960"/>
            <a:ext cx="9627224" cy="958596"/>
          </a:xfrm>
          <a:prstGeom prst="rect">
            <a:avLst/>
          </a:prstGeom>
          <a:noFill/>
        </p:spPr>
        <p:txBody>
          <a:bodyPr wrap="square" rtlCol="0">
            <a:spAutoFit/>
          </a:bodyPr>
          <a:lstStyle/>
          <a:p>
            <a:pPr algn="ctr" rtl="0" fontAlgn="base">
              <a:lnSpc>
                <a:spcPct val="150000"/>
              </a:lnSpc>
            </a:pPr>
            <a:r>
              <a:rPr lang="en-US" sz="2000" u="none" strike="noStrike" dirty="0">
                <a:effectLst/>
                <a:latin typeface="Arial" panose="020B0604020202020204" pitchFamily="34" charset="0"/>
              </a:rPr>
              <a:t>We respect and acknowledge Indigenous Peoples (First Nations, Inuit and Métis) as the Keepers of the Territory </a:t>
            </a:r>
            <a:r>
              <a:rPr lang="en-US" sz="2000" dirty="0">
                <a:effectLst/>
                <a:latin typeface="Arial" panose="020B0604020202020204" pitchFamily="34" charset="0"/>
              </a:rPr>
              <a:t>​</a:t>
            </a:r>
            <a:r>
              <a:rPr lang="en-US" sz="2000" u="none" strike="noStrike" dirty="0">
                <a:effectLst/>
                <a:latin typeface="Arial" panose="020B0604020202020204" pitchFamily="34" charset="0"/>
              </a:rPr>
              <a:t>upon which we’ll be learning today.</a:t>
            </a:r>
            <a:endParaRPr lang="en-US" sz="2000" b="1" i="0" dirty="0">
              <a:effectLst/>
              <a:latin typeface="Segoe UI" panose="020B0502040204020203" pitchFamily="34" charset="0"/>
            </a:endParaRPr>
          </a:p>
        </p:txBody>
      </p:sp>
      <p:sp>
        <p:nvSpPr>
          <p:cNvPr id="3" name="Slide Number Placeholder 2">
            <a:extLst>
              <a:ext uri="{FF2B5EF4-FFF2-40B4-BE49-F238E27FC236}">
                <a16:creationId xmlns:a16="http://schemas.microsoft.com/office/drawing/2014/main" id="{F27F583B-F226-498C-9633-9282C1F5BF84}"/>
              </a:ext>
            </a:extLst>
          </p:cNvPr>
          <p:cNvSpPr>
            <a:spLocks noGrp="1"/>
          </p:cNvSpPr>
          <p:nvPr>
            <p:ph type="sldNum" sz="quarter" idx="4"/>
          </p:nvPr>
        </p:nvSpPr>
        <p:spPr/>
        <p:txBody>
          <a:bodyPr/>
          <a:lstStyle/>
          <a:p>
            <a:fld id="{3884788F-3909-4E53-9C01-7D724614CA0D}" type="slidenum">
              <a:rPr lang="en-US" altLang="en-US" smtClean="0"/>
              <a:pPr/>
              <a:t>3</a:t>
            </a:fld>
            <a:endParaRPr lang="en-US" altLang="en-US" dirty="0"/>
          </a:p>
        </p:txBody>
      </p:sp>
    </p:spTree>
    <p:extLst>
      <p:ext uri="{BB962C8B-B14F-4D97-AF65-F5344CB8AC3E}">
        <p14:creationId xmlns:p14="http://schemas.microsoft.com/office/powerpoint/2010/main" val="259966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19999" y="720000"/>
            <a:ext cx="11117773"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Training for Effective Mentees: Setting the stage</a:t>
            </a:r>
          </a:p>
        </p:txBody>
      </p:sp>
      <p:sp>
        <p:nvSpPr>
          <p:cNvPr id="5" name="TextBox 4">
            <a:extLst>
              <a:ext uri="{FF2B5EF4-FFF2-40B4-BE49-F238E27FC236}">
                <a16:creationId xmlns:a16="http://schemas.microsoft.com/office/drawing/2014/main" id="{762610EB-B050-4011-800A-696352CD6040}"/>
              </a:ext>
            </a:extLst>
          </p:cNvPr>
          <p:cNvSpPr txBox="1"/>
          <p:nvPr/>
        </p:nvSpPr>
        <p:spPr>
          <a:xfrm>
            <a:off x="720000" y="1440000"/>
            <a:ext cx="11312821" cy="2572948"/>
          </a:xfrm>
          <a:prstGeom prst="rect">
            <a:avLst/>
          </a:prstGeom>
          <a:noFill/>
        </p:spPr>
        <p:txBody>
          <a:bodyPr wrap="square">
            <a:spAutoFit/>
          </a:bodyPr>
          <a:lstStyle/>
          <a:p>
            <a:pPr eaLnBrk="1" fontAlgn="auto" hangingPunct="1">
              <a:lnSpc>
                <a:spcPts val="2080"/>
              </a:lnSpc>
              <a:spcBef>
                <a:spcPts val="0"/>
              </a:spcBef>
              <a:spcAft>
                <a:spcPts val="0"/>
              </a:spcAft>
              <a:defRPr/>
            </a:pPr>
            <a:r>
              <a:rPr lang="en-US" sz="1600" dirty="0">
                <a:latin typeface="Arial" panose="020B0604020202020204" pitchFamily="34" charset="0"/>
                <a:cs typeface="Arial" panose="020B0604020202020204" pitchFamily="34" charset="0"/>
              </a:rPr>
              <a:t>Workshop agenda</a:t>
            </a:r>
          </a:p>
          <a:p>
            <a:pPr marL="285750" marR="0" lvl="0" indent="-285750">
              <a:lnSpc>
                <a:spcPct val="107000"/>
              </a:lnSpc>
              <a:spcBef>
                <a:spcPts val="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Discuss the mentee’s role and how to be effective</a:t>
            </a:r>
          </a:p>
          <a:p>
            <a:pPr marL="285750" indent="-285750">
              <a:lnSpc>
                <a:spcPct val="107000"/>
              </a:lnSpc>
              <a:spcBef>
                <a:spcPts val="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Debrief </a:t>
            </a:r>
            <a:r>
              <a:rPr lang="en-US" sz="1600" kern="1200" dirty="0">
                <a:solidFill>
                  <a:schemeClr val="tx1"/>
                </a:solidFill>
                <a:effectLst/>
                <a:latin typeface="Arial" panose="020B0604020202020204" pitchFamily="34" charset="0"/>
                <a:ea typeface="+mn-ea"/>
                <a:cs typeface="Arial" panose="020B0604020202020204" pitchFamily="34" charset="0"/>
              </a:rPr>
              <a:t>the homework (mentorship quiz and expectations for the program)</a:t>
            </a:r>
          </a:p>
          <a:p>
            <a:pPr marL="285750" marR="0" lvl="0" indent="-285750">
              <a:lnSpc>
                <a:spcPct val="107000"/>
              </a:lnSpc>
              <a:spcBef>
                <a:spcPts val="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Complete the activity (n</a:t>
            </a:r>
            <a:r>
              <a:rPr lang="en-US" sz="1600" dirty="0">
                <a:latin typeface="Arial" panose="020B0604020202020204" pitchFamily="34" charset="0"/>
                <a:cs typeface="Arial" panose="020B0604020202020204" pitchFamily="34" charset="0"/>
              </a:rPr>
              <a:t>etworking exercise)</a:t>
            </a:r>
          </a:p>
          <a:p>
            <a:pPr>
              <a:spcBef>
                <a:spcPts val="1200"/>
              </a:spcBef>
            </a:pPr>
            <a:r>
              <a:rPr lang="en-US" sz="1600"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develop effective mentees, participants must understand their role as the driver of their mentorship experience</a:t>
            </a:r>
          </a:p>
          <a:p>
            <a:pPr>
              <a:spcBef>
                <a:spcPts val="1200"/>
              </a:spcBef>
            </a:pPr>
            <a:r>
              <a:rPr lang="en-US" sz="1600"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provide mentees with the connections, knowledge and tools they’ll use throughout their mentorship program</a:t>
            </a:r>
          </a:p>
        </p:txBody>
      </p:sp>
      <p:sp>
        <p:nvSpPr>
          <p:cNvPr id="3" name="Slide Number Placeholder 2">
            <a:extLst>
              <a:ext uri="{FF2B5EF4-FFF2-40B4-BE49-F238E27FC236}">
                <a16:creationId xmlns:a16="http://schemas.microsoft.com/office/drawing/2014/main" id="{F1A2F4F5-595B-45B6-BD8F-BEBB36AB4F1B}"/>
              </a:ext>
            </a:extLst>
          </p:cNvPr>
          <p:cNvSpPr>
            <a:spLocks noGrp="1"/>
          </p:cNvSpPr>
          <p:nvPr>
            <p:ph type="sldNum" sz="quarter" idx="4"/>
          </p:nvPr>
        </p:nvSpPr>
        <p:spPr/>
        <p:txBody>
          <a:bodyPr/>
          <a:lstStyle/>
          <a:p>
            <a:fld id="{3884788F-3909-4E53-9C01-7D724614CA0D}" type="slidenum">
              <a:rPr lang="en-US" altLang="en-US" smtClean="0"/>
              <a:pPr/>
              <a:t>30</a:t>
            </a:fld>
            <a:endParaRPr lang="en-US" altLang="en-US" dirty="0"/>
          </a:p>
        </p:txBody>
      </p:sp>
    </p:spTree>
    <p:extLst>
      <p:ext uri="{BB962C8B-B14F-4D97-AF65-F5344CB8AC3E}">
        <p14:creationId xmlns:p14="http://schemas.microsoft.com/office/powerpoint/2010/main" val="290547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EC3ED-C4BE-0EC7-07EE-88F095C308E9}"/>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1836957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367725"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Discuss</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the mentee’s role and how to be effective</a:t>
            </a:r>
            <a:endParaRPr lang="en-US" sz="2000" dirty="0">
              <a:solidFill>
                <a:srgbClr val="C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11078909" cy="1954381"/>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Mentees must understand the timeline of a mentorship program and their role and responsibilities throughout it</a:t>
            </a:r>
          </a:p>
          <a:p>
            <a:pPr>
              <a:spcBef>
                <a:spcPts val="1200"/>
              </a:spcBef>
            </a:pPr>
            <a:r>
              <a:rPr lang="en-US" sz="1600"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provide mentees with the understanding, skills and strategies necessary to be an effective mentee</a:t>
            </a:r>
          </a:p>
          <a:p>
            <a:pPr>
              <a:spcBef>
                <a:spcPts val="1200"/>
              </a:spcBef>
            </a:pPr>
            <a:r>
              <a:rPr lang="en-US" sz="1600"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Large-group discussions</a:t>
            </a:r>
          </a:p>
        </p:txBody>
      </p:sp>
      <p:sp>
        <p:nvSpPr>
          <p:cNvPr id="3" name="Slide Number Placeholder 2">
            <a:extLst>
              <a:ext uri="{FF2B5EF4-FFF2-40B4-BE49-F238E27FC236}">
                <a16:creationId xmlns:a16="http://schemas.microsoft.com/office/drawing/2014/main" id="{863D8E4C-D53A-4112-A220-527CA3C8FFDA}"/>
              </a:ext>
            </a:extLst>
          </p:cNvPr>
          <p:cNvSpPr>
            <a:spLocks noGrp="1"/>
          </p:cNvSpPr>
          <p:nvPr>
            <p:ph type="sldNum" sz="quarter" idx="4"/>
          </p:nvPr>
        </p:nvSpPr>
        <p:spPr/>
        <p:txBody>
          <a:bodyPr/>
          <a:lstStyle/>
          <a:p>
            <a:fld id="{3884788F-3909-4E53-9C01-7D724614CA0D}" type="slidenum">
              <a:rPr lang="en-US" altLang="en-US" smtClean="0"/>
              <a:pPr/>
              <a:t>32</a:t>
            </a:fld>
            <a:endParaRPr lang="en-US" altLang="en-US" dirty="0"/>
          </a:p>
        </p:txBody>
      </p:sp>
    </p:spTree>
    <p:extLst>
      <p:ext uri="{BB962C8B-B14F-4D97-AF65-F5344CB8AC3E}">
        <p14:creationId xmlns:p14="http://schemas.microsoft.com/office/powerpoint/2010/main" val="768728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FFBAFB-7D9A-4239-832D-EAD21565FBA9}"/>
              </a:ext>
            </a:extLst>
          </p:cNvPr>
          <p:cNvSpPr txBox="1"/>
          <p:nvPr/>
        </p:nvSpPr>
        <p:spPr>
          <a:xfrm>
            <a:off x="720000" y="720000"/>
            <a:ext cx="10521795"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Mentee’s roles and responsibilities</a:t>
            </a:r>
          </a:p>
        </p:txBody>
      </p:sp>
      <p:sp>
        <p:nvSpPr>
          <p:cNvPr id="2" name="Slide Number Placeholder 1">
            <a:extLst>
              <a:ext uri="{FF2B5EF4-FFF2-40B4-BE49-F238E27FC236}">
                <a16:creationId xmlns:a16="http://schemas.microsoft.com/office/drawing/2014/main" id="{1F78DE5A-32D8-487D-83DB-8AF73EA5670F}"/>
              </a:ext>
            </a:extLst>
          </p:cNvPr>
          <p:cNvSpPr>
            <a:spLocks noGrp="1"/>
          </p:cNvSpPr>
          <p:nvPr>
            <p:ph type="sldNum" sz="quarter" idx="4"/>
          </p:nvPr>
        </p:nvSpPr>
        <p:spPr/>
        <p:txBody>
          <a:bodyPr/>
          <a:lstStyle/>
          <a:p>
            <a:fld id="{3884788F-3909-4E53-9C01-7D724614CA0D}" type="slidenum">
              <a:rPr lang="en-US" altLang="en-US" smtClean="0"/>
              <a:pPr/>
              <a:t>33</a:t>
            </a:fld>
            <a:endParaRPr lang="en-US" altLang="en-US" dirty="0"/>
          </a:p>
        </p:txBody>
      </p:sp>
      <p:sp>
        <p:nvSpPr>
          <p:cNvPr id="6" name="TextBox 5">
            <a:extLst>
              <a:ext uri="{FF2B5EF4-FFF2-40B4-BE49-F238E27FC236}">
                <a16:creationId xmlns:a16="http://schemas.microsoft.com/office/drawing/2014/main" id="{52553721-BD3C-B34D-D142-15D417F5D4DF}"/>
              </a:ext>
            </a:extLst>
          </p:cNvPr>
          <p:cNvSpPr txBox="1"/>
          <p:nvPr/>
        </p:nvSpPr>
        <p:spPr>
          <a:xfrm>
            <a:off x="720000" y="1785812"/>
            <a:ext cx="4878232" cy="1569660"/>
          </a:xfrm>
          <a:prstGeom prst="rect">
            <a:avLst/>
          </a:prstGeom>
          <a:noFill/>
        </p:spPr>
        <p:txBody>
          <a:bodyPr wrap="square">
            <a:spAutoFit/>
          </a:bodyPr>
          <a:lstStyle/>
          <a:p>
            <a:pPr>
              <a:buNone/>
            </a:pPr>
            <a:r>
              <a:rPr lang="en-US" sz="1600" b="1" dirty="0">
                <a:solidFill>
                  <a:srgbClr val="DA2127"/>
                </a:solidFill>
                <a:effectLst/>
                <a:latin typeface="Arial" panose="020B0604020202020204" pitchFamily="34" charset="0"/>
                <a:cs typeface="Arial" panose="020B0604020202020204" pitchFamily="34" charset="0"/>
              </a:rPr>
              <a:t>STAGE 1: ASSESS READINESS</a:t>
            </a:r>
          </a:p>
          <a:p>
            <a:pPr>
              <a:buNone/>
            </a:pPr>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﻿Develop an understanding of the mentorship process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﻿Consider fit for mentorship</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﻿Determine motives for engaging in mentorship</a:t>
            </a:r>
          </a:p>
        </p:txBody>
      </p:sp>
      <p:sp>
        <p:nvSpPr>
          <p:cNvPr id="7" name="TextBox 6">
            <a:extLst>
              <a:ext uri="{FF2B5EF4-FFF2-40B4-BE49-F238E27FC236}">
                <a16:creationId xmlns:a16="http://schemas.microsoft.com/office/drawing/2014/main" id="{5EF141DD-30AD-BDCA-F38C-ED51881D074B}"/>
              </a:ext>
            </a:extLst>
          </p:cNvPr>
          <p:cNvSpPr txBox="1"/>
          <p:nvPr/>
        </p:nvSpPr>
        <p:spPr>
          <a:xfrm>
            <a:off x="6363563" y="2334452"/>
            <a:ext cx="4878232" cy="2308324"/>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BEFORE THE MENTORSHIP BEGINS...</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Learn about the program, and consider if mentorship is a good fit for you</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Engage in self-assessment activities to promote self-awareness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Connect with your mentor(s)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Learn strategies to optimize your time as a mentee (e.g. participate in training)﻿</a:t>
            </a:r>
          </a:p>
        </p:txBody>
      </p:sp>
      <p:sp>
        <p:nvSpPr>
          <p:cNvPr id="8" name="TextBox 7">
            <a:extLst>
              <a:ext uri="{FF2B5EF4-FFF2-40B4-BE49-F238E27FC236}">
                <a16:creationId xmlns:a16="http://schemas.microsoft.com/office/drawing/2014/main" id="{C789BC4B-EF6E-D9C3-8D35-D0C2CF9B10DD}"/>
              </a:ext>
            </a:extLst>
          </p:cNvPr>
          <p:cNvSpPr txBox="1"/>
          <p:nvPr/>
        </p:nvSpPr>
        <p:spPr>
          <a:xfrm>
            <a:off x="720000" y="3875216"/>
            <a:ext cx="4980713" cy="1569660"/>
          </a:xfrm>
          <a:prstGeom prst="rect">
            <a:avLst/>
          </a:prstGeom>
          <a:noFill/>
        </p:spPr>
        <p:txBody>
          <a:bodyPr wrap="square">
            <a:spAutoFit/>
          </a:bodyPr>
          <a:lstStyle/>
          <a:p>
            <a:pPr>
              <a:buNone/>
            </a:pPr>
            <a:r>
              <a:rPr lang="en-US" sz="1600" b="1" dirty="0">
                <a:solidFill>
                  <a:srgbClr val="DA2127"/>
                </a:solidFill>
                <a:latin typeface="Arial" panose="020B0604020202020204" pitchFamily="34" charset="0"/>
                <a:cs typeface="Arial" panose="020B0604020202020204" pitchFamily="34" charset="0"/>
              </a:rPr>
              <a:t>STAGE 2: PREPARE</a:t>
            </a:r>
          </a:p>
          <a:p>
            <a:pPr>
              <a:buNone/>
            </a:pPr>
            <a:endParaRPr lang="en-US" sz="1600" b="1" dirty="0">
              <a:solidFill>
                <a:srgbClr val="DA212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﻿Assess personal and professional skills and needs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﻿Engage in mentorship training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﻿Connect mentors and mentees</a:t>
            </a:r>
          </a:p>
        </p:txBody>
      </p:sp>
      <p:cxnSp>
        <p:nvCxnSpPr>
          <p:cNvPr id="10" name="Straight Connector 9">
            <a:extLst>
              <a:ext uri="{FF2B5EF4-FFF2-40B4-BE49-F238E27FC236}">
                <a16:creationId xmlns:a16="http://schemas.microsoft.com/office/drawing/2014/main" id="{388F0F69-0F8C-8A80-8F2B-967CFE792C5D}"/>
              </a:ext>
            </a:extLst>
          </p:cNvPr>
          <p:cNvCxnSpPr/>
          <p:nvPr/>
        </p:nvCxnSpPr>
        <p:spPr>
          <a:xfrm>
            <a:off x="6096000" y="1546479"/>
            <a:ext cx="0" cy="4390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DE236C-BCFF-8528-C500-592EB1C928A8}"/>
              </a:ext>
            </a:extLst>
          </p:cNvPr>
          <p:cNvCxnSpPr>
            <a:cxnSpLocks/>
          </p:cNvCxnSpPr>
          <p:nvPr/>
        </p:nvCxnSpPr>
        <p:spPr>
          <a:xfrm flipH="1">
            <a:off x="720000" y="3584740"/>
            <a:ext cx="537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97D8CC8-2302-D3EC-BB58-AAED29374F5D}"/>
              </a:ext>
            </a:extLst>
          </p:cNvPr>
          <p:cNvPicPr>
            <a:picLocks noChangeAspect="1"/>
          </p:cNvPicPr>
          <p:nvPr/>
        </p:nvPicPr>
        <p:blipFill>
          <a:blip r:embed="rId2"/>
          <a:stretch>
            <a:fillRect/>
          </a:stretch>
        </p:blipFill>
        <p:spPr>
          <a:xfrm>
            <a:off x="9907570" y="460375"/>
            <a:ext cx="1397000" cy="1397000"/>
          </a:xfrm>
          <a:prstGeom prst="rect">
            <a:avLst/>
          </a:prstGeom>
        </p:spPr>
      </p:pic>
    </p:spTree>
    <p:extLst>
      <p:ext uri="{BB962C8B-B14F-4D97-AF65-F5344CB8AC3E}">
        <p14:creationId xmlns:p14="http://schemas.microsoft.com/office/powerpoint/2010/main" val="333614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BF6728-4D34-4F8D-9A92-F200405CEC71}"/>
              </a:ext>
            </a:extLst>
          </p:cNvPr>
          <p:cNvSpPr txBox="1"/>
          <p:nvPr/>
        </p:nvSpPr>
        <p:spPr>
          <a:xfrm>
            <a:off x="720000" y="720000"/>
            <a:ext cx="10540555"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Mentee’s roles and responsibilities (continued)</a:t>
            </a:r>
          </a:p>
        </p:txBody>
      </p:sp>
      <p:sp>
        <p:nvSpPr>
          <p:cNvPr id="2" name="Slide Number Placeholder 1">
            <a:extLst>
              <a:ext uri="{FF2B5EF4-FFF2-40B4-BE49-F238E27FC236}">
                <a16:creationId xmlns:a16="http://schemas.microsoft.com/office/drawing/2014/main" id="{6326DC7C-09DE-41D4-B7A3-EE544245C77A}"/>
              </a:ext>
            </a:extLst>
          </p:cNvPr>
          <p:cNvSpPr>
            <a:spLocks noGrp="1"/>
          </p:cNvSpPr>
          <p:nvPr>
            <p:ph type="sldNum" sz="quarter" idx="4"/>
          </p:nvPr>
        </p:nvSpPr>
        <p:spPr/>
        <p:txBody>
          <a:bodyPr/>
          <a:lstStyle/>
          <a:p>
            <a:fld id="{3884788F-3909-4E53-9C01-7D724614CA0D}" type="slidenum">
              <a:rPr lang="en-US" altLang="en-US" smtClean="0"/>
              <a:pPr/>
              <a:t>34</a:t>
            </a:fld>
            <a:endParaRPr lang="en-US" altLang="en-US" dirty="0"/>
          </a:p>
        </p:txBody>
      </p:sp>
      <p:sp>
        <p:nvSpPr>
          <p:cNvPr id="6" name="TextBox 5">
            <a:extLst>
              <a:ext uri="{FF2B5EF4-FFF2-40B4-BE49-F238E27FC236}">
                <a16:creationId xmlns:a16="http://schemas.microsoft.com/office/drawing/2014/main" id="{9DAFAE55-BF65-4EDD-E354-B9C2E6D6F68A}"/>
              </a:ext>
            </a:extLst>
          </p:cNvPr>
          <p:cNvSpPr txBox="1"/>
          <p:nvPr/>
        </p:nvSpPr>
        <p:spPr>
          <a:xfrm>
            <a:off x="720000" y="1728630"/>
            <a:ext cx="4878232" cy="1323439"/>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﻿STAGE 3: SET THE STAGE</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Define goals and outcomes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Clarify mentor and mentee roles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Develop a mentoring plan</a:t>
            </a:r>
          </a:p>
        </p:txBody>
      </p:sp>
      <p:sp>
        <p:nvSpPr>
          <p:cNvPr id="7" name="TextBox 6">
            <a:extLst>
              <a:ext uri="{FF2B5EF4-FFF2-40B4-BE49-F238E27FC236}">
                <a16:creationId xmlns:a16="http://schemas.microsoft.com/office/drawing/2014/main" id="{D5BC9F34-E021-270F-DCC1-7123C08259CB}"/>
              </a:ext>
            </a:extLst>
          </p:cNvPr>
          <p:cNvSpPr txBox="1"/>
          <p:nvPr/>
        </p:nvSpPr>
        <p:spPr>
          <a:xfrm>
            <a:off x="6363563" y="2096708"/>
            <a:ext cx="4878232" cy="2554545"/>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DURING THE MENTORSHIP...</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Develop a common vision and set goals to achieve this vision</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Create a mentorship plan and clarify role expectations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Check in regularly with your mentor; troubleshoot conflict or challenges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Engage in ongoing reflection and self-assessment</a:t>
            </a:r>
          </a:p>
        </p:txBody>
      </p:sp>
      <p:sp>
        <p:nvSpPr>
          <p:cNvPr id="8" name="TextBox 7">
            <a:extLst>
              <a:ext uri="{FF2B5EF4-FFF2-40B4-BE49-F238E27FC236}">
                <a16:creationId xmlns:a16="http://schemas.microsoft.com/office/drawing/2014/main" id="{2433FC5E-8FDF-7E1D-D9FC-7174FE51A8D4}"/>
              </a:ext>
            </a:extLst>
          </p:cNvPr>
          <p:cNvSpPr txBox="1"/>
          <p:nvPr/>
        </p:nvSpPr>
        <p:spPr>
          <a:xfrm>
            <a:off x="720000" y="3989585"/>
            <a:ext cx="4980713" cy="1323439"/>
          </a:xfrm>
          <a:prstGeom prst="rect">
            <a:avLst/>
          </a:prstGeom>
          <a:noFill/>
        </p:spPr>
        <p:txBody>
          <a:bodyPr wrap="square">
            <a:spAutoFit/>
          </a:bodyPr>
          <a:lstStyle/>
          <a:p>
            <a:r>
              <a:rPr lang="en-US" sz="1600" b="1" dirty="0">
                <a:solidFill>
                  <a:srgbClr val="DA2127"/>
                </a:solidFill>
                <a:latin typeface="Arial" panose="020B0604020202020204" pitchFamily="34" charset="0"/>
                <a:cs typeface="Arial" panose="020B0604020202020204" pitchFamily="34" charset="0"/>
              </a:rPr>
              <a:t>﻿STAGE 4: DEVELOP TOGETHER</a:t>
            </a:r>
          </a:p>
          <a:p>
            <a:endParaRPr lang="en-US" sz="1600" b="1" dirty="0">
              <a:solidFill>
                <a:srgbClr val="DA212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Implement the mentoring plan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Set up regular check-ins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Reflect and assess on an ongoing basis</a:t>
            </a:r>
          </a:p>
        </p:txBody>
      </p:sp>
      <p:cxnSp>
        <p:nvCxnSpPr>
          <p:cNvPr id="9" name="Straight Connector 8">
            <a:extLst>
              <a:ext uri="{FF2B5EF4-FFF2-40B4-BE49-F238E27FC236}">
                <a16:creationId xmlns:a16="http://schemas.microsoft.com/office/drawing/2014/main" id="{159236B4-3CAE-2E9B-4A28-54FF5EA65EC5}"/>
              </a:ext>
            </a:extLst>
          </p:cNvPr>
          <p:cNvCxnSpPr/>
          <p:nvPr/>
        </p:nvCxnSpPr>
        <p:spPr>
          <a:xfrm>
            <a:off x="6096000" y="1436751"/>
            <a:ext cx="0" cy="4390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2798DC-C4F0-376F-6040-2DA917319959}"/>
              </a:ext>
            </a:extLst>
          </p:cNvPr>
          <p:cNvCxnSpPr>
            <a:cxnSpLocks/>
          </p:cNvCxnSpPr>
          <p:nvPr/>
        </p:nvCxnSpPr>
        <p:spPr>
          <a:xfrm flipH="1">
            <a:off x="720000" y="3475012"/>
            <a:ext cx="537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A7D768E-4004-8302-4836-C9919B99FCC2}"/>
              </a:ext>
            </a:extLst>
          </p:cNvPr>
          <p:cNvPicPr>
            <a:picLocks noChangeAspect="1"/>
          </p:cNvPicPr>
          <p:nvPr/>
        </p:nvPicPr>
        <p:blipFill>
          <a:blip r:embed="rId2"/>
          <a:stretch>
            <a:fillRect/>
          </a:stretch>
        </p:blipFill>
        <p:spPr>
          <a:xfrm>
            <a:off x="9844795" y="539660"/>
            <a:ext cx="1397000" cy="1397000"/>
          </a:xfrm>
          <a:prstGeom prst="rect">
            <a:avLst/>
          </a:prstGeom>
        </p:spPr>
      </p:pic>
    </p:spTree>
    <p:extLst>
      <p:ext uri="{BB962C8B-B14F-4D97-AF65-F5344CB8AC3E}">
        <p14:creationId xmlns:p14="http://schemas.microsoft.com/office/powerpoint/2010/main" val="34783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62719B-34E5-4823-8CBE-5ABA27D62914}"/>
              </a:ext>
            </a:extLst>
          </p:cNvPr>
          <p:cNvSpPr txBox="1"/>
          <p:nvPr/>
        </p:nvSpPr>
        <p:spPr>
          <a:xfrm>
            <a:off x="720000" y="720000"/>
            <a:ext cx="10624227"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Mentee’s roles and responsibilities (continued)</a:t>
            </a:r>
          </a:p>
        </p:txBody>
      </p:sp>
      <p:sp>
        <p:nvSpPr>
          <p:cNvPr id="2" name="Slide Number Placeholder 1">
            <a:extLst>
              <a:ext uri="{FF2B5EF4-FFF2-40B4-BE49-F238E27FC236}">
                <a16:creationId xmlns:a16="http://schemas.microsoft.com/office/drawing/2014/main" id="{89FFA8CD-B792-455B-9FC4-7F39B480BE24}"/>
              </a:ext>
            </a:extLst>
          </p:cNvPr>
          <p:cNvSpPr>
            <a:spLocks noGrp="1"/>
          </p:cNvSpPr>
          <p:nvPr>
            <p:ph type="sldNum" sz="quarter" idx="4"/>
          </p:nvPr>
        </p:nvSpPr>
        <p:spPr/>
        <p:txBody>
          <a:bodyPr/>
          <a:lstStyle/>
          <a:p>
            <a:fld id="{3884788F-3909-4E53-9C01-7D724614CA0D}" type="slidenum">
              <a:rPr lang="en-US" altLang="en-US" smtClean="0"/>
              <a:pPr/>
              <a:t>35</a:t>
            </a:fld>
            <a:endParaRPr lang="en-US" altLang="en-US" dirty="0"/>
          </a:p>
        </p:txBody>
      </p:sp>
      <p:sp>
        <p:nvSpPr>
          <p:cNvPr id="6" name="TextBox 5">
            <a:extLst>
              <a:ext uri="{FF2B5EF4-FFF2-40B4-BE49-F238E27FC236}">
                <a16:creationId xmlns:a16="http://schemas.microsoft.com/office/drawing/2014/main" id="{1E0244E8-11BB-D049-BA87-F4ECA9E5566C}"/>
              </a:ext>
            </a:extLst>
          </p:cNvPr>
          <p:cNvSpPr txBox="1"/>
          <p:nvPr/>
        </p:nvSpPr>
        <p:spPr>
          <a:xfrm>
            <a:off x="720000" y="1639508"/>
            <a:ext cx="4878232" cy="1569660"/>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STAGE 5: WRAP UP</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Assess goal achievement</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Share success with others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Celebrate success and the mentorship experience</a:t>
            </a:r>
          </a:p>
        </p:txBody>
      </p:sp>
      <p:sp>
        <p:nvSpPr>
          <p:cNvPr id="7" name="TextBox 6">
            <a:extLst>
              <a:ext uri="{FF2B5EF4-FFF2-40B4-BE49-F238E27FC236}">
                <a16:creationId xmlns:a16="http://schemas.microsoft.com/office/drawing/2014/main" id="{48CD1E7B-6483-7DC0-D3D5-BEA04E581754}"/>
              </a:ext>
            </a:extLst>
          </p:cNvPr>
          <p:cNvSpPr txBox="1"/>
          <p:nvPr/>
        </p:nvSpPr>
        <p:spPr>
          <a:xfrm>
            <a:off x="6363563" y="2425892"/>
            <a:ext cx="4878232" cy="2062103"/>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AFTER THE MENTORSHIP HAS ENDED...</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Assess goal attainment</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Share your experience with others</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Celebrate the mentorship experience</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Evaluate the mentorship program and relationship</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Plan next steps for career advancement</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Pay it forward</a:t>
            </a:r>
          </a:p>
        </p:txBody>
      </p:sp>
      <p:sp>
        <p:nvSpPr>
          <p:cNvPr id="8" name="TextBox 7">
            <a:extLst>
              <a:ext uri="{FF2B5EF4-FFF2-40B4-BE49-F238E27FC236}">
                <a16:creationId xmlns:a16="http://schemas.microsoft.com/office/drawing/2014/main" id="{DA229F85-1339-BA80-B529-2F13AB0A01DC}"/>
              </a:ext>
            </a:extLst>
          </p:cNvPr>
          <p:cNvSpPr txBox="1"/>
          <p:nvPr/>
        </p:nvSpPr>
        <p:spPr>
          <a:xfrm>
            <a:off x="720000" y="3938290"/>
            <a:ext cx="4980713" cy="1077218"/>
          </a:xfrm>
          <a:prstGeom prst="rect">
            <a:avLst/>
          </a:prstGeom>
          <a:noFill/>
        </p:spPr>
        <p:txBody>
          <a:bodyPr wrap="square">
            <a:spAutoFit/>
          </a:bodyPr>
          <a:lstStyle/>
          <a:p>
            <a:r>
              <a:rPr lang="en-US" sz="1600" b="1" dirty="0">
                <a:solidFill>
                  <a:srgbClr val="DA2127"/>
                </a:solidFill>
                <a:latin typeface="Arial" panose="020B0604020202020204" pitchFamily="34" charset="0"/>
                <a:cs typeface="Arial" panose="020B0604020202020204" pitchFamily="34" charset="0"/>
              </a:rPr>
              <a:t>STAGE 6: EVALUATE AND PLAN</a:t>
            </a:r>
          </a:p>
          <a:p>
            <a:endParaRPr lang="en-US" sz="1600" b="1" dirty="0">
              <a:solidFill>
                <a:srgbClr val="DA212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Evaluate mentorship effectiveness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Plan next steps in career advancement</a:t>
            </a:r>
          </a:p>
        </p:txBody>
      </p:sp>
      <p:cxnSp>
        <p:nvCxnSpPr>
          <p:cNvPr id="9" name="Straight Connector 8">
            <a:extLst>
              <a:ext uri="{FF2B5EF4-FFF2-40B4-BE49-F238E27FC236}">
                <a16:creationId xmlns:a16="http://schemas.microsoft.com/office/drawing/2014/main" id="{726AD7CC-4D91-6CDB-E686-F8DE0E55C242}"/>
              </a:ext>
            </a:extLst>
          </p:cNvPr>
          <p:cNvCxnSpPr/>
          <p:nvPr/>
        </p:nvCxnSpPr>
        <p:spPr>
          <a:xfrm>
            <a:off x="6096000" y="1436751"/>
            <a:ext cx="0" cy="4390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73507A-718C-A481-D8BE-C49D5AC073D2}"/>
              </a:ext>
            </a:extLst>
          </p:cNvPr>
          <p:cNvCxnSpPr>
            <a:cxnSpLocks/>
          </p:cNvCxnSpPr>
          <p:nvPr/>
        </p:nvCxnSpPr>
        <p:spPr>
          <a:xfrm flipH="1">
            <a:off x="720000" y="3475012"/>
            <a:ext cx="537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E9C7DEF-7C54-374D-5894-65C1D29BE8ED}"/>
              </a:ext>
            </a:extLst>
          </p:cNvPr>
          <p:cNvPicPr>
            <a:picLocks noChangeAspect="1"/>
          </p:cNvPicPr>
          <p:nvPr/>
        </p:nvPicPr>
        <p:blipFill>
          <a:blip r:embed="rId3"/>
          <a:stretch>
            <a:fillRect/>
          </a:stretch>
        </p:blipFill>
        <p:spPr>
          <a:xfrm>
            <a:off x="10075000" y="460375"/>
            <a:ext cx="1397000" cy="1397000"/>
          </a:xfrm>
          <a:prstGeom prst="rect">
            <a:avLst/>
          </a:prstGeom>
        </p:spPr>
      </p:pic>
    </p:spTree>
    <p:extLst>
      <p:ext uri="{BB962C8B-B14F-4D97-AF65-F5344CB8AC3E}">
        <p14:creationId xmlns:p14="http://schemas.microsoft.com/office/powerpoint/2010/main" val="186494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9820972" cy="2369880"/>
          </a:xfrm>
          <a:prstGeom prst="rect">
            <a:avLst/>
          </a:prstGeom>
          <a:noFill/>
        </p:spPr>
        <p:txBody>
          <a:bodyPr wrap="square">
            <a:spAutoFit/>
          </a:bodyPr>
          <a:lstStyle/>
          <a:p>
            <a:pP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Important mentee skills include: </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Effective communication</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Active listening</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Taking an active part in the mentorship relationship</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 willingness to try new things</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Accepting feedback effectively</a:t>
            </a:r>
          </a:p>
          <a:p>
            <a:pPr eaLnBrk="1" fontAlgn="auto" hangingPunct="1">
              <a:spcBef>
                <a:spcPts val="1200"/>
              </a:spcBef>
              <a:spcAft>
                <a:spcPts val="0"/>
              </a:spcAft>
              <a:defRPr/>
            </a:pPr>
            <a:r>
              <a:rPr lang="en-US" sz="1600" dirty="0">
                <a:latin typeface="Arial" panose="020B0604020202020204" pitchFamily="34" charset="0"/>
                <a:cs typeface="Arial" panose="020B0604020202020204" pitchFamily="34" charset="0"/>
              </a:rPr>
              <a:t>Discussion: </a:t>
            </a:r>
          </a:p>
          <a:p>
            <a:pPr marL="284400" indent="-284400" eaLnBrk="1" fontAlgn="auto" hangingPunct="1">
              <a:spcBef>
                <a:spcPts val="200"/>
              </a:spcBef>
              <a:spcAft>
                <a:spcPts val="9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Are there any other skills or strategies you would add to this list?</a:t>
            </a:r>
          </a:p>
        </p:txBody>
      </p:sp>
      <p:sp>
        <p:nvSpPr>
          <p:cNvPr id="7" name="TextBox 6">
            <a:extLst>
              <a:ext uri="{FF2B5EF4-FFF2-40B4-BE49-F238E27FC236}">
                <a16:creationId xmlns:a16="http://schemas.microsoft.com/office/drawing/2014/main" id="{10614F89-E3AB-4CA5-9CCA-32AECA38072F}"/>
              </a:ext>
            </a:extLst>
          </p:cNvPr>
          <p:cNvSpPr txBox="1"/>
          <p:nvPr/>
        </p:nvSpPr>
        <p:spPr>
          <a:xfrm>
            <a:off x="720000" y="720000"/>
            <a:ext cx="10140592"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Strategies to be an effective mentee</a:t>
            </a:r>
          </a:p>
        </p:txBody>
      </p:sp>
      <p:sp>
        <p:nvSpPr>
          <p:cNvPr id="5" name="TextBox 4">
            <a:extLst>
              <a:ext uri="{FF2B5EF4-FFF2-40B4-BE49-F238E27FC236}">
                <a16:creationId xmlns:a16="http://schemas.microsoft.com/office/drawing/2014/main" id="{A7A22E57-CB6C-4346-BCE5-2FAB0EDE278D}"/>
              </a:ext>
            </a:extLst>
          </p:cNvPr>
          <p:cNvSpPr txBox="1"/>
          <p:nvPr/>
        </p:nvSpPr>
        <p:spPr>
          <a:xfrm>
            <a:off x="720000" y="6249600"/>
            <a:ext cx="5360106" cy="307777"/>
          </a:xfrm>
          <a:prstGeom prst="rect">
            <a:avLst/>
          </a:prstGeom>
          <a:noFill/>
        </p:spPr>
        <p:txBody>
          <a:bodyPr wrap="square">
            <a:spAutoFit/>
          </a:bodyPr>
          <a:lstStyle/>
          <a:p>
            <a:pPr eaLnBrk="1" fontAlgn="auto" hangingPunct="1">
              <a:spcBef>
                <a:spcPts val="0"/>
              </a:spcBef>
              <a:spcAft>
                <a:spcPts val="0"/>
              </a:spcAft>
              <a:defRPr/>
            </a:pPr>
            <a:r>
              <a:rPr lang="en-US" sz="1400" dirty="0">
                <a:solidFill>
                  <a:schemeClr val="bg1">
                    <a:lumMod val="50000"/>
                  </a:schemeClr>
                </a:solidFill>
                <a:latin typeface="Arial" panose="020B0604020202020204" pitchFamily="34" charset="0"/>
                <a:cs typeface="Arial" panose="020B0604020202020204" pitchFamily="34" charset="0"/>
              </a:rPr>
              <a:t>Mentee Guide, page 31</a:t>
            </a:r>
          </a:p>
        </p:txBody>
      </p:sp>
      <p:sp>
        <p:nvSpPr>
          <p:cNvPr id="2" name="Slide Number Placeholder 1">
            <a:extLst>
              <a:ext uri="{FF2B5EF4-FFF2-40B4-BE49-F238E27FC236}">
                <a16:creationId xmlns:a16="http://schemas.microsoft.com/office/drawing/2014/main" id="{DA03CB45-7ACB-4C6F-B333-18F1A6427481}"/>
              </a:ext>
            </a:extLst>
          </p:cNvPr>
          <p:cNvSpPr>
            <a:spLocks noGrp="1"/>
          </p:cNvSpPr>
          <p:nvPr>
            <p:ph type="sldNum" sz="quarter" idx="4"/>
          </p:nvPr>
        </p:nvSpPr>
        <p:spPr/>
        <p:txBody>
          <a:bodyPr/>
          <a:lstStyle/>
          <a:p>
            <a:fld id="{3884788F-3909-4E53-9C01-7D724614CA0D}" type="slidenum">
              <a:rPr lang="en-US" altLang="en-US" smtClean="0"/>
              <a:pPr/>
              <a:t>36</a:t>
            </a:fld>
            <a:endParaRPr lang="en-US" altLang="en-US" dirty="0"/>
          </a:p>
        </p:txBody>
      </p:sp>
    </p:spTree>
    <p:extLst>
      <p:ext uri="{BB962C8B-B14F-4D97-AF65-F5344CB8AC3E}">
        <p14:creationId xmlns:p14="http://schemas.microsoft.com/office/powerpoint/2010/main" val="1839082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614F89-E3AB-4CA5-9CCA-32AECA38072F}"/>
              </a:ext>
            </a:extLst>
          </p:cNvPr>
          <p:cNvSpPr txBox="1"/>
          <p:nvPr/>
        </p:nvSpPr>
        <p:spPr>
          <a:xfrm>
            <a:off x="720000" y="509932"/>
            <a:ext cx="8615601"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Making the most of the mentorship</a:t>
            </a:r>
          </a:p>
        </p:txBody>
      </p:sp>
      <p:graphicFrame>
        <p:nvGraphicFramePr>
          <p:cNvPr id="2" name="Table 2">
            <a:extLst>
              <a:ext uri="{FF2B5EF4-FFF2-40B4-BE49-F238E27FC236}">
                <a16:creationId xmlns:a16="http://schemas.microsoft.com/office/drawing/2014/main" id="{CF9E586B-4B5D-45D6-9FF7-CA478ACDCBCB}"/>
              </a:ext>
            </a:extLst>
          </p:cNvPr>
          <p:cNvGraphicFramePr>
            <a:graphicFrameLocks noGrp="1"/>
          </p:cNvGraphicFramePr>
          <p:nvPr>
            <p:extLst>
              <p:ext uri="{D42A27DB-BD31-4B8C-83A1-F6EECF244321}">
                <p14:modId xmlns:p14="http://schemas.microsoft.com/office/powerpoint/2010/main" val="3581659688"/>
              </p:ext>
            </p:extLst>
          </p:nvPr>
        </p:nvGraphicFramePr>
        <p:xfrm>
          <a:off x="720000" y="1135202"/>
          <a:ext cx="10671900" cy="4610736"/>
        </p:xfrm>
        <a:graphic>
          <a:graphicData uri="http://schemas.openxmlformats.org/drawingml/2006/table">
            <a:tbl>
              <a:tblPr firstRow="1" bandRow="1">
                <a:tableStyleId>{5940675A-B579-460E-94D1-54222C63F5DA}</a:tableStyleId>
              </a:tblPr>
              <a:tblGrid>
                <a:gridCol w="2125484">
                  <a:extLst>
                    <a:ext uri="{9D8B030D-6E8A-4147-A177-3AD203B41FA5}">
                      <a16:colId xmlns:a16="http://schemas.microsoft.com/office/drawing/2014/main" val="1784271300"/>
                    </a:ext>
                  </a:extLst>
                </a:gridCol>
                <a:gridCol w="8546416">
                  <a:extLst>
                    <a:ext uri="{9D8B030D-6E8A-4147-A177-3AD203B41FA5}">
                      <a16:colId xmlns:a16="http://schemas.microsoft.com/office/drawing/2014/main" val="631353751"/>
                    </a:ext>
                  </a:extLst>
                </a:gridCol>
              </a:tblGrid>
              <a:tr h="955947">
                <a:tc>
                  <a:txBody>
                    <a:bodyPr/>
                    <a:lstStyle/>
                    <a:p>
                      <a:pPr algn="l"/>
                      <a:r>
                        <a:rPr lang="en-US" sz="1800" b="0" i="0" dirty="0">
                          <a:solidFill>
                            <a:schemeClr val="bg1"/>
                          </a:solidFill>
                          <a:latin typeface="Arial" panose="020B0604020202020204" pitchFamily="34" charset="0"/>
                          <a:cs typeface="Arial" panose="020B0604020202020204" pitchFamily="34" charset="0"/>
                        </a:rPr>
                        <a:t>Receiving feedback</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49545A"/>
                    </a:solidFill>
                  </a:tcPr>
                </a:tc>
                <a:tc>
                  <a:txBody>
                    <a:bodyPr/>
                    <a:lstStyle/>
                    <a:p>
                      <a:pPr marL="357750" lvl="0" indent="-285750" algn="l">
                        <a:buFont typeface="Arial" panose="020B0604020202020204" pitchFamily="34" charset="0"/>
                        <a:buChar char="•"/>
                      </a:pPr>
                      <a:r>
                        <a:rPr lang="en-US" sz="1600" b="0" i="0" dirty="0">
                          <a:latin typeface="Arial" panose="020B0604020202020204" pitchFamily="34" charset="0"/>
                          <a:cs typeface="Arial" panose="020B0604020202020204" pitchFamily="34" charset="0"/>
                        </a:rPr>
                        <a:t>Understand current strengths</a:t>
                      </a:r>
                    </a:p>
                    <a:p>
                      <a:pPr marL="357750" lvl="0" indent="-285750" algn="l">
                        <a:buFont typeface="Arial" panose="020B0604020202020204" pitchFamily="34" charset="0"/>
                        <a:buChar char="•"/>
                      </a:pPr>
                      <a:r>
                        <a:rPr lang="en-US" sz="1600" b="0" i="0" dirty="0">
                          <a:latin typeface="Arial" panose="020B0604020202020204" pitchFamily="34" charset="0"/>
                          <a:cs typeface="Arial" panose="020B0604020202020204" pitchFamily="34" charset="0"/>
                        </a:rPr>
                        <a:t>Understand opportunities for future development</a:t>
                      </a:r>
                    </a:p>
                    <a:p>
                      <a:pPr marL="357750" lvl="0" indent="-285750" algn="l">
                        <a:buFont typeface="Arial" panose="020B0604020202020204" pitchFamily="34" charset="0"/>
                        <a:buChar char="•"/>
                      </a:pPr>
                      <a:r>
                        <a:rPr lang="en-US" sz="1600" b="0" i="0" dirty="0">
                          <a:latin typeface="Arial" panose="020B0604020202020204" pitchFamily="34" charset="0"/>
                          <a:cs typeface="Arial" panose="020B0604020202020204" pitchFamily="34" charset="0"/>
                        </a:rPr>
                        <a:t>Open new doors to career advancement</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907720816"/>
                  </a:ext>
                </a:extLst>
              </a:tr>
              <a:tr h="584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bg1"/>
                          </a:solidFill>
                          <a:latin typeface="Arial" panose="020B0604020202020204" pitchFamily="34" charset="0"/>
                          <a:cs typeface="Arial" panose="020B0604020202020204" pitchFamily="34" charset="0"/>
                        </a:rPr>
                        <a:t>Initiating conversation</a:t>
                      </a:r>
                    </a:p>
                  </a:txBody>
                  <a:tcPr anchor="ctr">
                    <a:lnL w="12700" cap="flat" cmpd="sng" algn="ctr">
                      <a:noFill/>
                      <a:prstDash val="solid"/>
                      <a:round/>
                      <a:headEnd type="none" w="med" len="med"/>
                      <a:tailEnd type="none" w="med" len="med"/>
                    </a:lnL>
                    <a:solidFill>
                      <a:srgbClr val="49545A"/>
                    </a:solidFill>
                  </a:tcPr>
                </a:tc>
                <a:tc>
                  <a:txBody>
                    <a:bodyPr/>
                    <a:lstStyle/>
                    <a:p>
                      <a:pPr marL="357750" lvl="0" indent="-285750" algn="l">
                        <a:buFont typeface="Arial" panose="020B0604020202020204" pitchFamily="34" charset="0"/>
                        <a:buChar char="•"/>
                      </a:pPr>
                      <a:r>
                        <a:rPr lang="en-US" sz="1600" b="0" i="0" dirty="0">
                          <a:latin typeface="Arial" panose="020B0604020202020204" pitchFamily="34" charset="0"/>
                          <a:cs typeface="Arial" panose="020B0604020202020204" pitchFamily="34" charset="0"/>
                        </a:rPr>
                        <a:t>Seek opportunities to learn from your mentor’s experience (example: ask your mentor about the barriers they’ve faced as a coach)</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611707371"/>
                  </a:ext>
                </a:extLst>
              </a:tr>
              <a:tr h="584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bg1"/>
                          </a:solidFill>
                          <a:latin typeface="Arial" panose="020B0604020202020204" pitchFamily="34" charset="0"/>
                          <a:cs typeface="Arial" panose="020B0604020202020204" pitchFamily="34" charset="0"/>
                        </a:rPr>
                        <a:t>Going outside your comfort </a:t>
                      </a:r>
                      <a:br>
                        <a:rPr lang="en-US" sz="1800" b="0" i="0" dirty="0">
                          <a:solidFill>
                            <a:schemeClr val="bg1"/>
                          </a:solidFill>
                          <a:latin typeface="Arial" panose="020B0604020202020204" pitchFamily="34" charset="0"/>
                          <a:cs typeface="Arial" panose="020B0604020202020204" pitchFamily="34" charset="0"/>
                        </a:rPr>
                      </a:br>
                      <a:r>
                        <a:rPr lang="en-US" sz="1800" b="0" i="0" dirty="0">
                          <a:solidFill>
                            <a:schemeClr val="bg1"/>
                          </a:solidFill>
                          <a:latin typeface="Arial" panose="020B0604020202020204" pitchFamily="34" charset="0"/>
                          <a:cs typeface="Arial" panose="020B0604020202020204" pitchFamily="34" charset="0"/>
                        </a:rPr>
                        <a:t>zone</a:t>
                      </a:r>
                    </a:p>
                  </a:txBody>
                  <a:tcPr anchor="ctr">
                    <a:lnL w="12700" cap="flat" cmpd="sng" algn="ctr">
                      <a:noFill/>
                      <a:prstDash val="solid"/>
                      <a:round/>
                      <a:headEnd type="none" w="med" len="med"/>
                      <a:tailEnd type="none" w="med" len="med"/>
                    </a:lnL>
                    <a:solidFill>
                      <a:srgbClr val="49545A"/>
                    </a:solidFill>
                  </a:tcPr>
                </a:tc>
                <a:tc>
                  <a:txBody>
                    <a:bodyPr/>
                    <a:lstStyle/>
                    <a:p>
                      <a:pPr marL="357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Challenge yourself to grow personally and proactively (examples: share new ideas with your mentor and others, seek advice when presented with challenges, accept completed challenges and more important responsibilities)</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655357839"/>
                  </a:ext>
                </a:extLst>
              </a:tr>
              <a:tr h="861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bg1"/>
                          </a:solidFill>
                          <a:latin typeface="Arial" panose="020B0604020202020204" pitchFamily="34" charset="0"/>
                          <a:cs typeface="Arial" panose="020B0604020202020204" pitchFamily="34" charset="0"/>
                        </a:rPr>
                        <a:t>Embracing social learning space</a:t>
                      </a:r>
                    </a:p>
                  </a:txBody>
                  <a:tcPr anchor="ctr">
                    <a:lnL w="12700" cap="flat" cmpd="sng" algn="ctr">
                      <a:noFill/>
                      <a:prstDash val="solid"/>
                      <a:round/>
                      <a:headEnd type="none" w="med" len="med"/>
                      <a:tailEnd type="none" w="med" len="med"/>
                    </a:lnL>
                    <a:solidFill>
                      <a:srgbClr val="49545A"/>
                    </a:solidFill>
                  </a:tcPr>
                </a:tc>
                <a:tc>
                  <a:txBody>
                    <a:bodyPr/>
                    <a:lstStyle/>
                    <a:p>
                      <a:pPr marL="357505" lvl="0" indent="-285750" algn="l">
                        <a:lnSpc>
                          <a:spcPct val="100000"/>
                        </a:lnSpc>
                        <a:buFont typeface="Arial"/>
                        <a:buChar char="•"/>
                      </a:pPr>
                      <a:r>
                        <a:rPr lang="en-US" sz="1600" dirty="0">
                          <a:solidFill>
                            <a:schemeClr val="tx1"/>
                          </a:solidFill>
                          <a:latin typeface="Arial" panose="020B0604020202020204" pitchFamily="34" charset="0"/>
                          <a:cs typeface="Arial" panose="020B0604020202020204" pitchFamily="34" charset="0"/>
                        </a:rPr>
                        <a:t>You are not just receiving guidance, and you are an active participant in shaping what the mentorship becomes. </a:t>
                      </a:r>
                      <a:r>
                        <a:rPr lang="en-US" sz="1600" b="0" i="0" u="none" strike="noStrike" baseline="0" noProof="0" dirty="0">
                          <a:solidFill>
                            <a:schemeClr val="tx1"/>
                          </a:solidFill>
                          <a:latin typeface="Arial" panose="020B0604020202020204" pitchFamily="34" charset="0"/>
                          <a:cs typeface="Arial" panose="020B0604020202020204" pitchFamily="34" charset="0"/>
                        </a:rPr>
                        <a:t>Step into uncertainty. Stay curious, reflect honestly</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755230957"/>
                  </a:ext>
                </a:extLst>
              </a:tr>
              <a:tr h="1239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bg1"/>
                          </a:solidFill>
                          <a:latin typeface="Arial" panose="020B0604020202020204" pitchFamily="34" charset="0"/>
                          <a:cs typeface="Arial" panose="020B0604020202020204" pitchFamily="34" charset="0"/>
                        </a:rPr>
                        <a:t>Networking and professionalism</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49545A"/>
                    </a:solidFill>
                  </a:tcPr>
                </a:tc>
                <a:tc>
                  <a:txBody>
                    <a:bodyPr/>
                    <a:lstStyle/>
                    <a:p>
                      <a:pPr marL="357750" lvl="0" indent="-285750" algn="l">
                        <a:buFont typeface="Arial" panose="020B0604020202020204" pitchFamily="34" charset="0"/>
                        <a:buChar char="•"/>
                      </a:pPr>
                      <a:r>
                        <a:rPr lang="en-US" sz="1600" b="0" i="0" dirty="0">
                          <a:latin typeface="Arial" panose="020B0604020202020204" pitchFamily="34" charset="0"/>
                          <a:cs typeface="Arial" panose="020B0604020202020204" pitchFamily="34" charset="0"/>
                        </a:rPr>
                        <a:t>Make a positive first impression with a positive attitude (examples: friendliness, humility, willingness to learn, adaptability, consideration and gratitude)</a:t>
                      </a:r>
                    </a:p>
                    <a:p>
                      <a:pPr marL="357750" lvl="0" indent="-285750" algn="l">
                        <a:buFont typeface="Arial" panose="020B0604020202020204" pitchFamily="34" charset="0"/>
                        <a:buChar char="•"/>
                      </a:pPr>
                      <a:r>
                        <a:rPr lang="en-US" sz="1600" b="0" i="0" dirty="0">
                          <a:latin typeface="Arial" panose="020B0604020202020204" pitchFamily="34" charset="0"/>
                          <a:cs typeface="Arial" panose="020B0604020202020204" pitchFamily="34" charset="0"/>
                        </a:rPr>
                        <a:t>Follow the first impression with consistency, reliability and commitment to your mentorship experience </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575775934"/>
                  </a:ext>
                </a:extLst>
              </a:tr>
            </a:tbl>
          </a:graphicData>
        </a:graphic>
      </p:graphicFrame>
      <p:sp>
        <p:nvSpPr>
          <p:cNvPr id="3" name="TextBox 2">
            <a:extLst>
              <a:ext uri="{FF2B5EF4-FFF2-40B4-BE49-F238E27FC236}">
                <a16:creationId xmlns:a16="http://schemas.microsoft.com/office/drawing/2014/main" id="{D6A8D99B-2CF7-4A87-8F36-EA18AE2A78A8}"/>
              </a:ext>
            </a:extLst>
          </p:cNvPr>
          <p:cNvSpPr txBox="1"/>
          <p:nvPr/>
        </p:nvSpPr>
        <p:spPr>
          <a:xfrm>
            <a:off x="720000" y="6249600"/>
            <a:ext cx="3576034" cy="307777"/>
          </a:xfrm>
          <a:prstGeom prst="rect">
            <a:avLst/>
          </a:prstGeom>
          <a:noFill/>
        </p:spPr>
        <p:txBody>
          <a:bodyPr wrap="squar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Mentee Guide, pages 47 to 53</a:t>
            </a:r>
          </a:p>
        </p:txBody>
      </p:sp>
      <p:sp>
        <p:nvSpPr>
          <p:cNvPr id="4" name="Slide Number Placeholder 3">
            <a:extLst>
              <a:ext uri="{FF2B5EF4-FFF2-40B4-BE49-F238E27FC236}">
                <a16:creationId xmlns:a16="http://schemas.microsoft.com/office/drawing/2014/main" id="{F60B7C46-6C66-4615-B733-B58230C3BD79}"/>
              </a:ext>
            </a:extLst>
          </p:cNvPr>
          <p:cNvSpPr>
            <a:spLocks noGrp="1"/>
          </p:cNvSpPr>
          <p:nvPr>
            <p:ph type="sldNum" sz="quarter" idx="4"/>
          </p:nvPr>
        </p:nvSpPr>
        <p:spPr/>
        <p:txBody>
          <a:bodyPr/>
          <a:lstStyle/>
          <a:p>
            <a:fld id="{3884788F-3909-4E53-9C01-7D724614CA0D}" type="slidenum">
              <a:rPr lang="en-US" altLang="en-US" smtClean="0"/>
              <a:pPr/>
              <a:t>37</a:t>
            </a:fld>
            <a:endParaRPr lang="en-US" altLang="en-US" dirty="0"/>
          </a:p>
        </p:txBody>
      </p:sp>
    </p:spTree>
    <p:extLst>
      <p:ext uri="{BB962C8B-B14F-4D97-AF65-F5344CB8AC3E}">
        <p14:creationId xmlns:p14="http://schemas.microsoft.com/office/powerpoint/2010/main" val="1695790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96D572-5082-045D-C40E-0EADC7E5F96F}"/>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Debrief</a:t>
            </a:r>
          </a:p>
        </p:txBody>
      </p:sp>
    </p:spTree>
    <p:extLst>
      <p:ext uri="{BB962C8B-B14F-4D97-AF65-F5344CB8AC3E}">
        <p14:creationId xmlns:p14="http://schemas.microsoft.com/office/powerpoint/2010/main" val="291220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Debrief the homework: Mentorship quiz and expectations for the program</a:t>
            </a: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9801863" cy="220060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Mentees need to compare their expectations of a mentorship program to their mentors’ expectations to ensure they’re similar</a:t>
            </a:r>
          </a:p>
          <a:p>
            <a:pPr>
              <a:spcBef>
                <a:spcPts val="1200"/>
              </a:spcBef>
            </a:pPr>
            <a:r>
              <a:rPr lang="en-US" sz="1600"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discuss the expectations of a mentorship program and learn from the experiences of others</a:t>
            </a:r>
          </a:p>
          <a:p>
            <a:pPr>
              <a:spcBef>
                <a:spcPts val="1200"/>
              </a:spcBef>
            </a:pPr>
            <a:r>
              <a:rPr lang="en-US" sz="1600"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discussions and a large-group debrief</a:t>
            </a:r>
          </a:p>
        </p:txBody>
      </p:sp>
      <p:sp>
        <p:nvSpPr>
          <p:cNvPr id="3" name="Slide Number Placeholder 2">
            <a:extLst>
              <a:ext uri="{FF2B5EF4-FFF2-40B4-BE49-F238E27FC236}">
                <a16:creationId xmlns:a16="http://schemas.microsoft.com/office/drawing/2014/main" id="{5639D4D9-1138-413B-BF4F-F15E290294F7}"/>
              </a:ext>
            </a:extLst>
          </p:cNvPr>
          <p:cNvSpPr>
            <a:spLocks noGrp="1"/>
          </p:cNvSpPr>
          <p:nvPr>
            <p:ph type="sldNum" sz="quarter" idx="4"/>
          </p:nvPr>
        </p:nvSpPr>
        <p:spPr/>
        <p:txBody>
          <a:bodyPr/>
          <a:lstStyle/>
          <a:p>
            <a:fld id="{3884788F-3909-4E53-9C01-7D724614CA0D}" type="slidenum">
              <a:rPr lang="en-US" altLang="en-US" smtClean="0"/>
              <a:pPr/>
              <a:t>39</a:t>
            </a:fld>
            <a:endParaRPr lang="en-US" altLang="en-US" dirty="0"/>
          </a:p>
        </p:txBody>
      </p:sp>
    </p:spTree>
    <p:extLst>
      <p:ext uri="{BB962C8B-B14F-4D97-AF65-F5344CB8AC3E}">
        <p14:creationId xmlns:p14="http://schemas.microsoft.com/office/powerpoint/2010/main" val="104058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Training for Effective Mentees</a:t>
            </a:r>
          </a:p>
        </p:txBody>
      </p:sp>
      <p:sp>
        <p:nvSpPr>
          <p:cNvPr id="3" name="TextBox 2">
            <a:extLst>
              <a:ext uri="{FF2B5EF4-FFF2-40B4-BE49-F238E27FC236}">
                <a16:creationId xmlns:a16="http://schemas.microsoft.com/office/drawing/2014/main" id="{3AD01AF3-D02E-47E5-A063-2C870646E1EF}"/>
              </a:ext>
            </a:extLst>
          </p:cNvPr>
          <p:cNvSpPr txBox="1"/>
          <p:nvPr/>
        </p:nvSpPr>
        <p:spPr>
          <a:xfrm>
            <a:off x="720001" y="1440000"/>
            <a:ext cx="9313686" cy="2693045"/>
          </a:xfrm>
          <a:prstGeom prst="rect">
            <a:avLst/>
          </a:prstGeom>
          <a:noFill/>
        </p:spPr>
        <p:txBody>
          <a:bodyPr wrap="square" rtlCol="0">
            <a:spAutoFit/>
          </a:bodyPr>
          <a:lstStyle/>
          <a:p>
            <a:pPr>
              <a:spcAft>
                <a:spcPts val="0"/>
              </a:spcAft>
            </a:pPr>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develop effective mentees, participants must understand their role as the driver of their mentorship experience</a:t>
            </a:r>
          </a:p>
          <a:p>
            <a:pPr>
              <a:spcBef>
                <a:spcPts val="1200"/>
              </a:spcBef>
              <a:spcAft>
                <a:spcPts val="0"/>
              </a:spcAft>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provide mentees with the connections, knowledge and tools to use throughout their experience in the mentorship program</a:t>
            </a:r>
          </a:p>
          <a:p>
            <a:pPr>
              <a:spcBef>
                <a:spcPts val="1200"/>
              </a:spcBef>
              <a:spcAft>
                <a:spcPts val="0"/>
              </a:spcAft>
            </a:pPr>
            <a:r>
              <a:rPr lang="en-US" sz="1600" b="1" dirty="0">
                <a:latin typeface="Arial" panose="020B0604020202020204" pitchFamily="34" charset="0"/>
                <a:cs typeface="Arial" panose="020B0604020202020204" pitchFamily="34" charset="0"/>
              </a:rPr>
              <a:t>Process</a:t>
            </a:r>
          </a:p>
          <a:p>
            <a:pPr marL="28440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Combine small-group activities, large-group discussions, and homework to be completed individually and with a mentor</a:t>
            </a:r>
          </a:p>
        </p:txBody>
      </p:sp>
      <p:sp>
        <p:nvSpPr>
          <p:cNvPr id="4" name="Slide Number Placeholder 3">
            <a:extLst>
              <a:ext uri="{FF2B5EF4-FFF2-40B4-BE49-F238E27FC236}">
                <a16:creationId xmlns:a16="http://schemas.microsoft.com/office/drawing/2014/main" id="{6E284523-5735-46F9-8E6B-BE47903BB85C}"/>
              </a:ext>
            </a:extLst>
          </p:cNvPr>
          <p:cNvSpPr>
            <a:spLocks noGrp="1"/>
          </p:cNvSpPr>
          <p:nvPr>
            <p:ph type="sldNum" sz="quarter" idx="4"/>
          </p:nvPr>
        </p:nvSpPr>
        <p:spPr/>
        <p:txBody>
          <a:bodyPr/>
          <a:lstStyle/>
          <a:p>
            <a:fld id="{3884788F-3909-4E53-9C01-7D724614CA0D}" type="slidenum">
              <a:rPr lang="en-US" altLang="en-US" smtClean="0"/>
              <a:pPr/>
              <a:t>4</a:t>
            </a:fld>
            <a:endParaRPr lang="en-US" altLang="en-US" dirty="0"/>
          </a:p>
        </p:txBody>
      </p:sp>
    </p:spTree>
    <p:extLst>
      <p:ext uri="{BB962C8B-B14F-4D97-AF65-F5344CB8AC3E}">
        <p14:creationId xmlns:p14="http://schemas.microsoft.com/office/powerpoint/2010/main" val="83949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38B47-87E9-48D9-A0DE-56D5875C3BBA}"/>
              </a:ext>
            </a:extLst>
          </p:cNvPr>
          <p:cNvSpPr txBox="1"/>
          <p:nvPr/>
        </p:nvSpPr>
        <p:spPr>
          <a:xfrm>
            <a:off x="720000" y="720000"/>
            <a:ext cx="7525888"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Debrief: Mentorship quiz</a:t>
            </a:r>
          </a:p>
        </p:txBody>
      </p:sp>
      <p:sp>
        <p:nvSpPr>
          <p:cNvPr id="3" name="TextBox 2">
            <a:extLst>
              <a:ext uri="{FF2B5EF4-FFF2-40B4-BE49-F238E27FC236}">
                <a16:creationId xmlns:a16="http://schemas.microsoft.com/office/drawing/2014/main" id="{AEAC1AF5-1317-428F-9BBF-9E9A3902D4F2}"/>
              </a:ext>
            </a:extLst>
          </p:cNvPr>
          <p:cNvSpPr txBox="1"/>
          <p:nvPr/>
        </p:nvSpPr>
        <p:spPr>
          <a:xfrm>
            <a:off x="720000" y="1440000"/>
            <a:ext cx="11343035" cy="2200602"/>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panose="020B0604020202020204" pitchFamily="34" charset="0"/>
                <a:cs typeface="Arial"/>
              </a:rPr>
              <a:t>In your breakout room, reflect on your expectations for the program. Go to section</a:t>
            </a:r>
            <a:r>
              <a:rPr lang="en-US" sz="1600" dirty="0">
                <a:effectLst/>
                <a:latin typeface="Arial" panose="020B0604020202020204" pitchFamily="34" charset="0"/>
                <a:ea typeface="Calibri" panose="020F0502020204030204" pitchFamily="34" charset="0"/>
              </a:rPr>
              <a:t> </a:t>
            </a:r>
            <a:r>
              <a:rPr lang="en-US" sz="1600" dirty="0">
                <a:latin typeface="Arial" panose="020B0604020202020204" pitchFamily="34" charset="0"/>
                <a:cs typeface="Arial"/>
              </a:rPr>
              <a:t>2.4 of the Mentee Workbook, </a:t>
            </a:r>
            <a:br>
              <a:rPr lang="en-US" sz="1600" dirty="0">
                <a:latin typeface="Arial" panose="020B0604020202020204" pitchFamily="34" charset="0"/>
                <a:cs typeface="Arial"/>
              </a:rPr>
            </a:br>
            <a:r>
              <a:rPr lang="en-US" sz="1600" dirty="0">
                <a:latin typeface="Arial" panose="020B0604020202020204" pitchFamily="34" charset="0"/>
                <a:cs typeface="Arial"/>
              </a:rPr>
              <a:t>Activity: Mentorship quiz.</a:t>
            </a:r>
          </a:p>
          <a:p>
            <a:pPr marL="284400" indent="-284400" eaLnBrk="1" fontAlgn="auto" hangingPunct="1">
              <a:spcBef>
                <a:spcPts val="600"/>
              </a:spcBef>
              <a:spcAft>
                <a:spcPts val="0"/>
              </a:spcAft>
              <a:buFont typeface="Arial" panose="020B0604020202020204" pitchFamily="34" charset="0"/>
              <a:buChar char="•"/>
              <a:defRPr/>
            </a:pPr>
            <a:r>
              <a:rPr lang="en-US" sz="1600" dirty="0">
                <a:latin typeface="Arial" panose="020B0604020202020204" pitchFamily="34" charset="0"/>
                <a:cs typeface="Arial"/>
              </a:rPr>
              <a:t>Did you learn anything about mentorship and your expectations from this activity?</a:t>
            </a:r>
          </a:p>
          <a:p>
            <a:pPr marL="284400" indent="-284400" eaLnBrk="1" fontAlgn="auto" hangingPunct="1">
              <a:spcBef>
                <a:spcPts val="600"/>
              </a:spcBef>
              <a:spcAft>
                <a:spcPts val="0"/>
              </a:spcAft>
              <a:buFont typeface="Arial" panose="020B0604020202020204" pitchFamily="34" charset="0"/>
              <a:buChar char="•"/>
              <a:defRPr/>
            </a:pPr>
            <a:r>
              <a:rPr lang="en-US" sz="1600" dirty="0">
                <a:latin typeface="Arial" panose="020B0604020202020204" pitchFamily="34" charset="0"/>
                <a:cs typeface="Arial"/>
              </a:rPr>
              <a:t>Were there any conflicting expectations? </a:t>
            </a:r>
          </a:p>
          <a:p>
            <a:pPr marL="284400" indent="-284400" eaLnBrk="1" fontAlgn="auto" hangingPunct="1">
              <a:spcBef>
                <a:spcPts val="600"/>
              </a:spcBef>
              <a:spcAft>
                <a:spcPts val="0"/>
              </a:spcAft>
              <a:buFont typeface="Arial" panose="020B0604020202020204" pitchFamily="34" charset="0"/>
              <a:buChar char="•"/>
              <a:defRPr/>
            </a:pPr>
            <a:r>
              <a:rPr lang="en-US" sz="1600" dirty="0">
                <a:latin typeface="Arial" panose="020B0604020202020204" pitchFamily="34" charset="0"/>
                <a:cs typeface="Arial"/>
              </a:rPr>
              <a:t>You can also discuss any key points or interesting thoughts based on your reading of the Mentee Guide.</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panose="020B0604020202020204" pitchFamily="34" charset="0"/>
                <a:cs typeface="Arial"/>
              </a:rPr>
              <a:t>After the breakout sessions end, we’ll have a group debrief in the main room. Please select a group member to share your conversation highlights. </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8482CC3-4D2C-4EC9-AC80-B6EF7E0E1490}"/>
              </a:ext>
            </a:extLst>
          </p:cNvPr>
          <p:cNvSpPr>
            <a:spLocks noGrp="1"/>
          </p:cNvSpPr>
          <p:nvPr>
            <p:ph type="sldNum" sz="quarter" idx="4"/>
          </p:nvPr>
        </p:nvSpPr>
        <p:spPr/>
        <p:txBody>
          <a:bodyPr/>
          <a:lstStyle/>
          <a:p>
            <a:fld id="{3884788F-3909-4E53-9C01-7D724614CA0D}" type="slidenum">
              <a:rPr lang="en-US" altLang="en-US" smtClean="0"/>
              <a:pPr/>
              <a:t>40</a:t>
            </a:fld>
            <a:endParaRPr lang="en-US" altLang="en-US" dirty="0"/>
          </a:p>
        </p:txBody>
      </p:sp>
    </p:spTree>
    <p:extLst>
      <p:ext uri="{BB962C8B-B14F-4D97-AF65-F5344CB8AC3E}">
        <p14:creationId xmlns:p14="http://schemas.microsoft.com/office/powerpoint/2010/main" val="348752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2857B8-6414-4DA4-818A-81A2DB02DB84}"/>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Complete</a:t>
            </a:r>
          </a:p>
        </p:txBody>
      </p:sp>
    </p:spTree>
    <p:extLst>
      <p:ext uri="{BB962C8B-B14F-4D97-AF65-F5344CB8AC3E}">
        <p14:creationId xmlns:p14="http://schemas.microsoft.com/office/powerpoint/2010/main" val="899292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397673"/>
          </a:xfrm>
          <a:prstGeom prst="rect">
            <a:avLst/>
          </a:prstGeom>
          <a:noFill/>
        </p:spPr>
        <p:txBody>
          <a:bodyPr wrap="square">
            <a:spAutoFit/>
          </a:bodyPr>
          <a:lstStyle/>
          <a:p>
            <a:pPr marR="0" lvl="0">
              <a:lnSpc>
                <a:spcPct val="107000"/>
              </a:lnSpc>
              <a:spcBef>
                <a:spcPts val="0"/>
              </a:spcBef>
              <a:spcAft>
                <a:spcPts val="0"/>
              </a:spcAft>
            </a:pP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Complete the activity: </a:t>
            </a:r>
            <a:r>
              <a:rPr lang="en-US" sz="2000" dirty="0">
                <a:solidFill>
                  <a:srgbClr val="C00000"/>
                </a:solidFill>
                <a:latin typeface="Arial" panose="020B0604020202020204" pitchFamily="34" charset="0"/>
                <a:cs typeface="Arial" panose="020B0604020202020204" pitchFamily="34" charset="0"/>
              </a:rPr>
              <a:t>Networking exercise</a:t>
            </a:r>
            <a:endPar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8682519" cy="244682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Mentorship programs provide the opportunity for mentees to build connections both within and outside of the program</a:t>
            </a:r>
          </a:p>
          <a:p>
            <a:pPr>
              <a:spcBef>
                <a:spcPts val="1200"/>
              </a:spcBef>
            </a:pPr>
            <a:r>
              <a:rPr lang="en-US" sz="1600"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get to know the other mentees and their experiences in coaching, while building a list of contacts and career opportunities</a:t>
            </a:r>
          </a:p>
          <a:p>
            <a:pPr>
              <a:spcBef>
                <a:spcPts val="1200"/>
              </a:spcBef>
            </a:pPr>
            <a:r>
              <a:rPr lang="en-US" sz="1600"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discussions and a large-group debrief</a:t>
            </a:r>
          </a:p>
        </p:txBody>
      </p:sp>
      <p:sp>
        <p:nvSpPr>
          <p:cNvPr id="3" name="Slide Number Placeholder 2">
            <a:extLst>
              <a:ext uri="{FF2B5EF4-FFF2-40B4-BE49-F238E27FC236}">
                <a16:creationId xmlns:a16="http://schemas.microsoft.com/office/drawing/2014/main" id="{E44700F4-C88C-4D06-A0D8-D6690F6E7B15}"/>
              </a:ext>
            </a:extLst>
          </p:cNvPr>
          <p:cNvSpPr>
            <a:spLocks noGrp="1"/>
          </p:cNvSpPr>
          <p:nvPr>
            <p:ph type="sldNum" sz="quarter" idx="4"/>
          </p:nvPr>
        </p:nvSpPr>
        <p:spPr/>
        <p:txBody>
          <a:bodyPr/>
          <a:lstStyle/>
          <a:p>
            <a:fld id="{3884788F-3909-4E53-9C01-7D724614CA0D}" type="slidenum">
              <a:rPr lang="en-US" altLang="en-US" smtClean="0"/>
              <a:pPr/>
              <a:t>42</a:t>
            </a:fld>
            <a:endParaRPr lang="en-US" altLang="en-US" dirty="0"/>
          </a:p>
        </p:txBody>
      </p:sp>
    </p:spTree>
    <p:extLst>
      <p:ext uri="{BB962C8B-B14F-4D97-AF65-F5344CB8AC3E}">
        <p14:creationId xmlns:p14="http://schemas.microsoft.com/office/powerpoint/2010/main" val="2191548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Complete: Networking exercise</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9726707" cy="1233543"/>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panose="020B0604020202020204" pitchFamily="34" charset="0"/>
                <a:cs typeface="Arial"/>
              </a:rPr>
              <a:t>In the breakout rooms, complete Activity: Networking exercise in section</a:t>
            </a:r>
            <a:r>
              <a:rPr lang="en-US" sz="1600" dirty="0">
                <a:effectLst/>
                <a:latin typeface="Arial" panose="020B0604020202020204" pitchFamily="34" charset="0"/>
                <a:ea typeface="Calibri" panose="020F0502020204030204" pitchFamily="34" charset="0"/>
              </a:rPr>
              <a:t> </a:t>
            </a:r>
            <a:r>
              <a:rPr lang="en-US" sz="1600" dirty="0">
                <a:latin typeface="Arial" panose="020B0604020202020204" pitchFamily="34" charset="0"/>
                <a:cs typeface="Arial"/>
              </a:rPr>
              <a:t>2.8 of your Mentee Workbook.</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panose="020B0604020202020204" pitchFamily="34" charset="0"/>
                <a:cs typeface="Arial"/>
              </a:rPr>
              <a:t>After the breakout sessions end, we’ll have a group debrief in the main room. Please select a group member to share your conversation highlights. </a:t>
            </a:r>
            <a:endParaRPr lang="en-US" sz="1600" dirty="0">
              <a:latin typeface="Arial" panose="020B0604020202020204" pitchFamily="34" charset="0"/>
              <a:cs typeface="Arial" panose="020B0604020202020204" pitchFamily="34" charset="0"/>
            </a:endParaRPr>
          </a:p>
          <a:p>
            <a:pPr marL="285750" indent="-285750" eaLnBrk="1" fontAlgn="auto" hangingPunct="1">
              <a:lnSpc>
                <a:spcPts val="2080"/>
              </a:lnSpc>
              <a:spcBef>
                <a:spcPts val="0"/>
              </a:spcBef>
              <a:spcAft>
                <a:spcPts val="900"/>
              </a:spcAft>
              <a:buFont typeface="Arial" panose="020B0604020202020204" pitchFamily="34" charset="0"/>
              <a:buChar char="•"/>
              <a:defRP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88338B-AF84-4B68-890C-7925C37D8F54}"/>
              </a:ext>
            </a:extLst>
          </p:cNvPr>
          <p:cNvSpPr>
            <a:spLocks noGrp="1"/>
          </p:cNvSpPr>
          <p:nvPr>
            <p:ph type="sldNum" sz="quarter" idx="4"/>
          </p:nvPr>
        </p:nvSpPr>
        <p:spPr/>
        <p:txBody>
          <a:bodyPr/>
          <a:lstStyle/>
          <a:p>
            <a:fld id="{3884788F-3909-4E53-9C01-7D724614CA0D}" type="slidenum">
              <a:rPr lang="en-US" altLang="en-US" smtClean="0"/>
              <a:pPr/>
              <a:t>43</a:t>
            </a:fld>
            <a:endParaRPr lang="en-US" altLang="en-US" dirty="0"/>
          </a:p>
        </p:txBody>
      </p:sp>
    </p:spTree>
    <p:extLst>
      <p:ext uri="{BB962C8B-B14F-4D97-AF65-F5344CB8AC3E}">
        <p14:creationId xmlns:p14="http://schemas.microsoft.com/office/powerpoint/2010/main" val="1047497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0C102-2BB7-D3D3-34E3-3C2B5F0668D5}"/>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04540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668000"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Before Workshop 3: Developing Together</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918497" cy="2226250"/>
          </a:xfrm>
          <a:prstGeom prst="rect">
            <a:avLst/>
          </a:prstGeom>
          <a:noFill/>
        </p:spPr>
        <p:txBody>
          <a:bodyPr wrap="square" lIns="91440" tIns="45720" rIns="91440" bIns="45720" anchor="t">
            <a:spAutoFit/>
          </a:bodyPr>
          <a:lstStyle/>
          <a:p>
            <a:pPr marL="284400" indent="-284400">
              <a:spcBef>
                <a:spcPts val="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a:rPr>
              <a:t>Read pages 44 to 69 in the Mentee Guide</a:t>
            </a:r>
          </a:p>
          <a:p>
            <a:pPr marL="284400" marR="0" lvl="0" indent="-284400">
              <a:spcBef>
                <a:spcPts val="1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a:rPr>
              <a:t>Connect with your mentor coach and reflect on the workshop and activities</a:t>
            </a: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Times New Roman"/>
              </a:rPr>
              <a:t>Review pages 49 and </a:t>
            </a:r>
            <a:r>
              <a:rPr lang="en-US" sz="1600" dirty="0">
                <a:latin typeface="Arial" panose="020B0604020202020204" pitchFamily="34" charset="0"/>
                <a:ea typeface="Calibri" panose="020F0502020204030204" pitchFamily="34" charset="0"/>
                <a:cs typeface="Times New Roman"/>
              </a:rPr>
              <a:t>52</a:t>
            </a:r>
            <a:r>
              <a:rPr lang="en-US" sz="1600" dirty="0">
                <a:effectLst/>
                <a:latin typeface="Arial" panose="020B0604020202020204" pitchFamily="34" charset="0"/>
                <a:ea typeface="Calibri" panose="020F0502020204030204" pitchFamily="34" charset="0"/>
                <a:cs typeface="Times New Roman"/>
              </a:rPr>
              <a:t> in the Mentee Guide</a:t>
            </a:r>
          </a:p>
          <a:p>
            <a:pPr marL="720000" lvl="1" indent="-270000">
              <a:spcBef>
                <a:spcPts val="200"/>
              </a:spcBef>
              <a:spcAft>
                <a:spcPts val="0"/>
              </a:spcAft>
              <a:buSzPct val="7000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Times New Roman"/>
              </a:rPr>
              <a:t>Review and add to Activity: Networking exercise, section 2.8 in the Mentee Workbook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284400" marR="0" lvl="0" indent="-284400">
              <a:spcBef>
                <a:spcPts val="1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a:rPr>
              <a:t>With your mentor, complete the following activities in the Mentee Workbook:</a:t>
            </a: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Times New Roman"/>
              </a:rPr>
              <a:t>Barriers and facilitators (s</a:t>
            </a:r>
            <a:r>
              <a:rPr lang="en-US" sz="1600" dirty="0">
                <a:latin typeface="Arial" panose="020B0604020202020204" pitchFamily="34" charset="0"/>
                <a:ea typeface="Calibri" panose="020F0502020204030204" pitchFamily="34" charset="0"/>
                <a:cs typeface="Times New Roman"/>
              </a:rPr>
              <a:t>ection 3.2)</a:t>
            </a:r>
            <a:endParaRPr lang="en-US" sz="1600" dirty="0">
              <a:effectLst/>
              <a:latin typeface="Arial" panose="020B0604020202020204" pitchFamily="34" charset="0"/>
              <a:ea typeface="Calibri" panose="020F0502020204030204" pitchFamily="34" charset="0"/>
              <a:cs typeface="Times New Roman"/>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Times New Roman"/>
              </a:rPr>
              <a:t>Discussing conflict or challenges with your mentor (s</a:t>
            </a:r>
            <a:r>
              <a:rPr lang="en-US" sz="1600" dirty="0">
                <a:latin typeface="Arial" panose="020B0604020202020204" pitchFamily="34" charset="0"/>
                <a:ea typeface="Calibri" panose="020F0502020204030204" pitchFamily="34" charset="0"/>
                <a:cs typeface="Times New Roman"/>
              </a:rPr>
              <a:t>ection 3.3)</a:t>
            </a:r>
            <a:endParaRPr lang="en-US" sz="1600" dirty="0">
              <a:effectLst/>
              <a:latin typeface="Arial" panose="020B0604020202020204" pitchFamily="34" charset="0"/>
              <a:ea typeface="Calibri" panose="020F0502020204030204" pitchFamily="34" charset="0"/>
              <a:cs typeface="Times New Roman"/>
            </a:endParaRPr>
          </a:p>
        </p:txBody>
      </p:sp>
      <p:sp>
        <p:nvSpPr>
          <p:cNvPr id="4" name="Slide Number Placeholder 3">
            <a:extLst>
              <a:ext uri="{FF2B5EF4-FFF2-40B4-BE49-F238E27FC236}">
                <a16:creationId xmlns:a16="http://schemas.microsoft.com/office/drawing/2014/main" id="{D9D83EAC-620D-4FF9-A5CE-41012C791746}"/>
              </a:ext>
            </a:extLst>
          </p:cNvPr>
          <p:cNvSpPr>
            <a:spLocks noGrp="1"/>
          </p:cNvSpPr>
          <p:nvPr>
            <p:ph type="sldNum" sz="quarter" idx="4"/>
          </p:nvPr>
        </p:nvSpPr>
        <p:spPr/>
        <p:txBody>
          <a:bodyPr/>
          <a:lstStyle/>
          <a:p>
            <a:fld id="{3884788F-3909-4E53-9C01-7D724614CA0D}" type="slidenum">
              <a:rPr lang="en-US" altLang="en-US" smtClean="0"/>
              <a:pPr/>
              <a:t>45</a:t>
            </a:fld>
            <a:endParaRPr lang="en-US" altLang="en-US" dirty="0"/>
          </a:p>
        </p:txBody>
      </p:sp>
    </p:spTree>
    <p:extLst>
      <p:ext uri="{BB962C8B-B14F-4D97-AF65-F5344CB8AC3E}">
        <p14:creationId xmlns:p14="http://schemas.microsoft.com/office/powerpoint/2010/main" val="1621291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3602793"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Questions?</a:t>
            </a:r>
          </a:p>
        </p:txBody>
      </p:sp>
      <p:sp>
        <p:nvSpPr>
          <p:cNvPr id="3" name="Slide Number Placeholder 2">
            <a:extLst>
              <a:ext uri="{FF2B5EF4-FFF2-40B4-BE49-F238E27FC236}">
                <a16:creationId xmlns:a16="http://schemas.microsoft.com/office/drawing/2014/main" id="{4D5DEF0A-4FAA-4034-8305-6852174DF572}"/>
              </a:ext>
            </a:extLst>
          </p:cNvPr>
          <p:cNvSpPr>
            <a:spLocks noGrp="1"/>
          </p:cNvSpPr>
          <p:nvPr>
            <p:ph type="sldNum" sz="quarter" idx="4"/>
          </p:nvPr>
        </p:nvSpPr>
        <p:spPr/>
        <p:txBody>
          <a:bodyPr/>
          <a:lstStyle/>
          <a:p>
            <a:fld id="{3884788F-3909-4E53-9C01-7D724614CA0D}" type="slidenum">
              <a:rPr lang="en-US" altLang="en-US" smtClean="0"/>
              <a:pPr/>
              <a:t>46</a:t>
            </a:fld>
            <a:endParaRPr lang="en-US" altLang="en-US" dirty="0"/>
          </a:p>
        </p:txBody>
      </p:sp>
      <p:graphicFrame>
        <p:nvGraphicFramePr>
          <p:cNvPr id="6" name="Table 4">
            <a:extLst>
              <a:ext uri="{FF2B5EF4-FFF2-40B4-BE49-F238E27FC236}">
                <a16:creationId xmlns:a16="http://schemas.microsoft.com/office/drawing/2014/main" id="{5D484AFA-E6B0-AD46-9E4A-C87F29D9EDAC}"/>
              </a:ext>
            </a:extLst>
          </p:cNvPr>
          <p:cNvGraphicFramePr>
            <a:graphicFrameLocks noGrp="1"/>
          </p:cNvGraphicFramePr>
          <p:nvPr>
            <p:extLst>
              <p:ext uri="{D42A27DB-BD31-4B8C-83A1-F6EECF244321}">
                <p14:modId xmlns:p14="http://schemas.microsoft.com/office/powerpoint/2010/main" val="3786279445"/>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i="0"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i="0"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2736893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27B80-0592-9273-0537-F4905CC64250}"/>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813574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9E117484-9987-73B0-B12D-DC11626B3D79}"/>
              </a:ext>
            </a:extLst>
          </p:cNvPr>
          <p:cNvSpPr txBox="1">
            <a:spLocks noChangeArrowheads="1"/>
          </p:cNvSpPr>
          <p:nvPr/>
        </p:nvSpPr>
        <p:spPr bwMode="auto">
          <a:xfrm>
            <a:off x="584200" y="1402615"/>
            <a:ext cx="8851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Training for Effective Mentees</a:t>
            </a:r>
          </a:p>
          <a:p>
            <a:pPr eaLnBrk="1" hangingPunct="1"/>
            <a:r>
              <a:rPr lang="en-US" altLang="en-US" sz="4000" dirty="0">
                <a:solidFill>
                  <a:schemeClr val="bg1"/>
                </a:solidFill>
                <a:latin typeface="Arial" panose="020B0604020202020204" pitchFamily="34" charset="0"/>
                <a:cs typeface="Arial" panose="020B0604020202020204" pitchFamily="34" charset="0"/>
              </a:rPr>
              <a:t>Workshop 3: Developing together</a:t>
            </a:r>
          </a:p>
        </p:txBody>
      </p:sp>
      <p:sp>
        <p:nvSpPr>
          <p:cNvPr id="6" name="TextBox 2">
            <a:extLst>
              <a:ext uri="{FF2B5EF4-FFF2-40B4-BE49-F238E27FC236}">
                <a16:creationId xmlns:a16="http://schemas.microsoft.com/office/drawing/2014/main" id="{ABFEDA3A-9983-E8EE-5D9F-AF1A2272BAF4}"/>
              </a:ext>
            </a:extLst>
          </p:cNvPr>
          <p:cNvSpPr txBox="1">
            <a:spLocks noChangeArrowheads="1"/>
          </p:cNvSpPr>
          <p:nvPr/>
        </p:nvSpPr>
        <p:spPr bwMode="auto">
          <a:xfrm>
            <a:off x="584200" y="2837934"/>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highlight>
                  <a:srgbClr val="FFFF00"/>
                </a:highlight>
                <a:latin typeface="Arial" panose="020B0604020202020204" pitchFamily="34" charset="0"/>
                <a:cs typeface="Arial" panose="020B0604020202020204" pitchFamily="34" charset="0"/>
              </a:rPr>
              <a:t>Mentorship program name</a:t>
            </a:r>
          </a:p>
        </p:txBody>
      </p:sp>
      <p:sp>
        <p:nvSpPr>
          <p:cNvPr id="7" name="TextBox 6">
            <a:extLst>
              <a:ext uri="{FF2B5EF4-FFF2-40B4-BE49-F238E27FC236}">
                <a16:creationId xmlns:a16="http://schemas.microsoft.com/office/drawing/2014/main" id="{59421132-42B4-CAC4-C9EF-9F73E18BD755}"/>
              </a:ext>
            </a:extLst>
          </p:cNvPr>
          <p:cNvSpPr txBox="1"/>
          <p:nvPr/>
        </p:nvSpPr>
        <p:spPr>
          <a:xfrm>
            <a:off x="584200" y="5819776"/>
            <a:ext cx="3487737" cy="600164"/>
          </a:xfrm>
          <a:prstGeom prst="rect">
            <a:avLst/>
          </a:prstGeom>
          <a:noFill/>
        </p:spPr>
        <p:txBody>
          <a:bodyPr>
            <a:spAutoFit/>
          </a:bodyPr>
          <a:lstStyle/>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Facilitator name</a:t>
            </a:r>
          </a:p>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Presentation date</a:t>
            </a:r>
          </a:p>
        </p:txBody>
      </p:sp>
    </p:spTree>
    <p:extLst>
      <p:ext uri="{BB962C8B-B14F-4D97-AF65-F5344CB8AC3E}">
        <p14:creationId xmlns:p14="http://schemas.microsoft.com/office/powerpoint/2010/main" val="203109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5728691"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Welcome!</a:t>
            </a:r>
          </a:p>
        </p:txBody>
      </p:sp>
      <p:sp>
        <p:nvSpPr>
          <p:cNvPr id="3" name="Slide Number Placeholder 2">
            <a:extLst>
              <a:ext uri="{FF2B5EF4-FFF2-40B4-BE49-F238E27FC236}">
                <a16:creationId xmlns:a16="http://schemas.microsoft.com/office/drawing/2014/main" id="{396ED7B3-36E2-4B52-9425-382EC7324ACF}"/>
              </a:ext>
            </a:extLst>
          </p:cNvPr>
          <p:cNvSpPr>
            <a:spLocks noGrp="1"/>
          </p:cNvSpPr>
          <p:nvPr>
            <p:ph type="sldNum" sz="quarter" idx="4"/>
          </p:nvPr>
        </p:nvSpPr>
        <p:spPr/>
        <p:txBody>
          <a:bodyPr/>
          <a:lstStyle/>
          <a:p>
            <a:fld id="{3884788F-3909-4E53-9C01-7D724614CA0D}" type="slidenum">
              <a:rPr lang="en-US" altLang="en-US" smtClean="0"/>
              <a:pPr/>
              <a:t>49</a:t>
            </a:fld>
            <a:endParaRPr lang="en-US" altLang="en-US" dirty="0"/>
          </a:p>
        </p:txBody>
      </p:sp>
      <p:graphicFrame>
        <p:nvGraphicFramePr>
          <p:cNvPr id="6" name="Table 4">
            <a:extLst>
              <a:ext uri="{FF2B5EF4-FFF2-40B4-BE49-F238E27FC236}">
                <a16:creationId xmlns:a16="http://schemas.microsoft.com/office/drawing/2014/main" id="{FF3E04BF-01D4-BB44-9B09-39F1E65EBBC0}"/>
              </a:ext>
            </a:extLst>
          </p:cNvPr>
          <p:cNvGraphicFramePr>
            <a:graphicFrameLocks noGrp="1"/>
          </p:cNvGraphicFramePr>
          <p:nvPr>
            <p:extLst>
              <p:ext uri="{D42A27DB-BD31-4B8C-83A1-F6EECF244321}">
                <p14:modId xmlns:p14="http://schemas.microsoft.com/office/powerpoint/2010/main" val="3566363246"/>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i="0"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i="0"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b="0" i="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9834081"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Overview: Training for Effective Mentees</a:t>
            </a:r>
          </a:p>
        </p:txBody>
      </p:sp>
      <p:graphicFrame>
        <p:nvGraphicFramePr>
          <p:cNvPr id="5" name="Table 5">
            <a:extLst>
              <a:ext uri="{FF2B5EF4-FFF2-40B4-BE49-F238E27FC236}">
                <a16:creationId xmlns:a16="http://schemas.microsoft.com/office/drawing/2014/main" id="{10FCD16F-D6CD-4EEF-95CD-BBE4DC16A8CD}"/>
              </a:ext>
            </a:extLst>
          </p:cNvPr>
          <p:cNvGraphicFramePr>
            <a:graphicFrameLocks noGrp="1"/>
          </p:cNvGraphicFramePr>
          <p:nvPr>
            <p:extLst>
              <p:ext uri="{D42A27DB-BD31-4B8C-83A1-F6EECF244321}">
                <p14:modId xmlns:p14="http://schemas.microsoft.com/office/powerpoint/2010/main" val="3992824814"/>
              </p:ext>
            </p:extLst>
          </p:nvPr>
        </p:nvGraphicFramePr>
        <p:xfrm>
          <a:off x="720000" y="1440000"/>
          <a:ext cx="10933894" cy="4213098"/>
        </p:xfrm>
        <a:graphic>
          <a:graphicData uri="http://schemas.openxmlformats.org/drawingml/2006/table">
            <a:tbl>
              <a:tblPr firstRow="1" bandRow="1">
                <a:tableStyleId>{5940675A-B579-460E-94D1-54222C63F5DA}</a:tableStyleId>
              </a:tblPr>
              <a:tblGrid>
                <a:gridCol w="2002415">
                  <a:extLst>
                    <a:ext uri="{9D8B030D-6E8A-4147-A177-3AD203B41FA5}">
                      <a16:colId xmlns:a16="http://schemas.microsoft.com/office/drawing/2014/main" val="1605056544"/>
                    </a:ext>
                  </a:extLst>
                </a:gridCol>
                <a:gridCol w="8931479">
                  <a:extLst>
                    <a:ext uri="{9D8B030D-6E8A-4147-A177-3AD203B41FA5}">
                      <a16:colId xmlns:a16="http://schemas.microsoft.com/office/drawing/2014/main" val="2330172173"/>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highlight>
                            <a:srgbClr val="FFFF00"/>
                          </a:highlight>
                          <a:latin typeface="Arial" panose="020B0604020202020204" pitchFamily="34" charset="0"/>
                          <a:cs typeface="Arial" panose="020B0604020202020204" pitchFamily="34" charset="0"/>
                        </a:rPr>
                        <a:t>Time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Workshop 1: Getting Prepared</a:t>
                      </a:r>
                    </a:p>
                  </a:txBody>
                  <a:tcPr anchor="ctr">
                    <a:solidFill>
                      <a:schemeClr val="bg1">
                        <a:lumMod val="85000"/>
                      </a:schemeClr>
                    </a:solidFill>
                  </a:tcPr>
                </a:tc>
                <a:extLst>
                  <a:ext uri="{0D108BD9-81ED-4DB2-BD59-A6C34878D82A}">
                    <a16:rowId xmlns:a16="http://schemas.microsoft.com/office/drawing/2014/main" val="85358269"/>
                  </a:ext>
                </a:extLst>
              </a:tr>
              <a:tr h="672018">
                <a:tc vMerge="1">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Learn about the mentorship program</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Meet the program participants</a:t>
                      </a:r>
                    </a:p>
                    <a:p>
                      <a:pPr marL="285750" indent="-285750">
                        <a:buFont typeface="Arial" panose="020B0604020202020204" pitchFamily="34" charset="0"/>
                        <a:buChar char="•"/>
                      </a:pPr>
                      <a:r>
                        <a:rPr lang="en-US" sz="1600" b="0" i="0" dirty="0">
                          <a:latin typeface="Arial" panose="020B0604020202020204" pitchFamily="34" charset="0"/>
                          <a:cs typeface="Arial" panose="020B0604020202020204" pitchFamily="34" charset="0"/>
                        </a:rPr>
                        <a:t>Debrief the activities: Mentee preparation and self-assessments</a:t>
                      </a:r>
                    </a:p>
                  </a:txBody>
                  <a:tcPr/>
                </a:tc>
                <a:extLst>
                  <a:ext uri="{0D108BD9-81ED-4DB2-BD59-A6C34878D82A}">
                    <a16:rowId xmlns:a16="http://schemas.microsoft.com/office/drawing/2014/main" val="826091527"/>
                  </a:ext>
                </a:extLst>
              </a:tr>
              <a:tr h="211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Preparation break: Complete preparation activities and connect with mentor</a:t>
                      </a:r>
                    </a:p>
                  </a:txBody>
                  <a:tcPr anchor="ctr">
                    <a:noFill/>
                  </a:tcPr>
                </a:tc>
                <a:tc hMerge="1">
                  <a:txBody>
                    <a:bodyPr/>
                    <a:lstStyle/>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3563943"/>
                  </a:ext>
                </a:extLst>
              </a:tr>
              <a:tr h="2119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highlight>
                            <a:srgbClr val="FFFF00"/>
                          </a:highlight>
                          <a:latin typeface="Arial" panose="020B0604020202020204" pitchFamily="34" charset="0"/>
                          <a:cs typeface="Arial" panose="020B0604020202020204" pitchFamily="34" charset="0"/>
                        </a:rPr>
                        <a:t>Time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latin typeface="Arial" panose="020B0604020202020204" pitchFamily="34" charset="0"/>
                          <a:ea typeface="+mn-ea"/>
                          <a:cs typeface="Arial" panose="020B0604020202020204" pitchFamily="34" charset="0"/>
                        </a:rPr>
                        <a:t>Workshop 2: Setting the Stage</a:t>
                      </a:r>
                    </a:p>
                  </a:txBody>
                  <a:tcPr anchor="ctr">
                    <a:solidFill>
                      <a:schemeClr val="bg1">
                        <a:lumMod val="85000"/>
                      </a:schemeClr>
                    </a:solidFill>
                  </a:tcPr>
                </a:tc>
                <a:extLst>
                  <a:ext uri="{0D108BD9-81ED-4DB2-BD59-A6C34878D82A}">
                    <a16:rowId xmlns:a16="http://schemas.microsoft.com/office/drawing/2014/main" val="1858562881"/>
                  </a:ext>
                </a:extLst>
              </a:tr>
              <a:tr h="21199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dirty="0">
                        <a:latin typeface="Arial" panose="020B0604020202020204" pitchFamily="34" charset="0"/>
                        <a:cs typeface="Arial" panose="020B0604020202020204" pitchFamily="34" charset="0"/>
                      </a:endParaRPr>
                    </a:p>
                  </a:txBody>
                  <a:tcPr anchor="ctr">
                    <a:noFill/>
                  </a:tcPr>
                </a:tc>
                <a:tc>
                  <a:txBody>
                    <a:bodyPr/>
                    <a:lstStyle/>
                    <a:p>
                      <a:pPr marL="342900" indent="-342900">
                        <a:buFont typeface="Arial" panose="020B0604020202020204" pitchFamily="34" charset="0"/>
                        <a:buChar char="•"/>
                      </a:pPr>
                      <a:r>
                        <a:rPr lang="en-US" sz="1600" b="0" i="0" dirty="0">
                          <a:latin typeface="Arial" panose="020B0604020202020204" pitchFamily="34" charset="0"/>
                          <a:cs typeface="Arial" panose="020B0604020202020204" pitchFamily="34" charset="0"/>
                        </a:rPr>
                        <a:t>Discuss the role of the mentee and how to be effective</a:t>
                      </a:r>
                    </a:p>
                    <a:p>
                      <a:pPr marL="342900" indent="-342900">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Debrief the homework: Mentorship quiz and expectations for the program</a:t>
                      </a:r>
                    </a:p>
                    <a:p>
                      <a:pPr marL="342900" indent="-342900">
                        <a:buFont typeface="Arial" panose="020B0604020202020204" pitchFamily="34" charset="0"/>
                        <a:buChar char="•"/>
                      </a:pPr>
                      <a:r>
                        <a:rPr lang="en-US" sz="1600" b="0" i="0" dirty="0">
                          <a:latin typeface="Arial" panose="020B0604020202020204" pitchFamily="34" charset="0"/>
                          <a:cs typeface="Arial" panose="020B0604020202020204" pitchFamily="34" charset="0"/>
                        </a:rPr>
                        <a:t>Complete the activity: Networking exercise</a:t>
                      </a:r>
                    </a:p>
                  </a:txBody>
                  <a:tcPr anchor="ctr">
                    <a:noFill/>
                  </a:tcPr>
                </a:tc>
                <a:extLst>
                  <a:ext uri="{0D108BD9-81ED-4DB2-BD59-A6C34878D82A}">
                    <a16:rowId xmlns:a16="http://schemas.microsoft.com/office/drawing/2014/main" val="3832097765"/>
                  </a:ext>
                </a:extLst>
              </a:tr>
              <a:tr h="211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Preparation break: Complete preparation activities and connect with mentor</a:t>
                      </a:r>
                    </a:p>
                  </a:txBody>
                  <a:tcPr anchor="ctr">
                    <a:noFill/>
                  </a:tcPr>
                </a:tc>
                <a:tc hMerge="1">
                  <a:txBody>
                    <a:bodyPr/>
                    <a:lstStyle/>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6909332"/>
                  </a:ext>
                </a:extLst>
              </a:tr>
              <a:tr h="2119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highlight>
                            <a:srgbClr val="FFFF00"/>
                          </a:highlight>
                          <a:latin typeface="Arial" panose="020B0604020202020204" pitchFamily="34" charset="0"/>
                          <a:cs typeface="Arial" panose="020B0604020202020204" pitchFamily="34" charset="0"/>
                        </a:rPr>
                        <a:t>Time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kern="1200" dirty="0">
                          <a:solidFill>
                            <a:schemeClr val="tx1"/>
                          </a:solidFill>
                          <a:latin typeface="Arial" panose="020B0604020202020204" pitchFamily="34" charset="0"/>
                          <a:ea typeface="+mn-ea"/>
                          <a:cs typeface="Arial" panose="020B0604020202020204" pitchFamily="34" charset="0"/>
                        </a:rPr>
                        <a:t>Workshop 3: Developing Together</a:t>
                      </a:r>
                    </a:p>
                  </a:txBody>
                  <a:tcPr anchor="ctr">
                    <a:solidFill>
                      <a:schemeClr val="bg1">
                        <a:lumMod val="85000"/>
                      </a:schemeClr>
                    </a:solidFill>
                  </a:tcPr>
                </a:tc>
                <a:extLst>
                  <a:ext uri="{0D108BD9-81ED-4DB2-BD59-A6C34878D82A}">
                    <a16:rowId xmlns:a16="http://schemas.microsoft.com/office/drawing/2014/main" val="2904053075"/>
                  </a:ext>
                </a:extLst>
              </a:tr>
              <a:tr h="21199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txBody>
                  <a:tcPr anchor="ctr">
                    <a:noFill/>
                  </a:tcPr>
                </a:tc>
                <a:tc>
                  <a:txBody>
                    <a:bodyPr/>
                    <a:lstStyle/>
                    <a:p>
                      <a:pPr marL="342900" indent="-342900">
                        <a:lnSpc>
                          <a:spcPct val="107000"/>
                        </a:lnSpc>
                        <a:spcBef>
                          <a:spcPts val="0"/>
                        </a:spcBef>
                        <a:spcAft>
                          <a:spcPts val="0"/>
                        </a:spcAft>
                        <a:buFont typeface="Arial" panose="020B0604020202020204" pitchFamily="34" charset="0"/>
                        <a:buChar char="•"/>
                      </a:pPr>
                      <a:r>
                        <a:rPr lang="en-US" sz="1600" b="0" i="0" dirty="0">
                          <a:effectLst/>
                          <a:latin typeface="Arial" panose="020B0604020202020204" pitchFamily="34" charset="0"/>
                          <a:ea typeface="Calibri" panose="020F0502020204030204" pitchFamily="34" charset="0"/>
                          <a:cs typeface="Times New Roman" panose="02020603050405020304" pitchFamily="18" charset="0"/>
                        </a:rPr>
                        <a:t>Debrief the homework: Discussing conflict or challenges with your mentor</a:t>
                      </a:r>
                    </a:p>
                    <a:p>
                      <a:pPr marL="342900" indent="-342900">
                        <a:lnSpc>
                          <a:spcPct val="107000"/>
                        </a:lnSpc>
                        <a:spcBef>
                          <a:spcPts val="0"/>
                        </a:spcBef>
                        <a:spcAft>
                          <a:spcPts val="0"/>
                        </a:spcAft>
                        <a:buFont typeface="Arial" panose="020B0604020202020204" pitchFamily="34" charset="0"/>
                        <a:buChar char="•"/>
                      </a:pPr>
                      <a:r>
                        <a:rPr lang="en-US" sz="1600" b="0" i="0" dirty="0">
                          <a:effectLst/>
                          <a:latin typeface="Arial" panose="020B0604020202020204" pitchFamily="34" charset="0"/>
                          <a:ea typeface="Calibri" panose="020F0502020204030204" pitchFamily="34" charset="0"/>
                          <a:cs typeface="Times New Roman" panose="02020603050405020304" pitchFamily="18" charset="0"/>
                        </a:rPr>
                        <a:t>Complete the activity: Facilitating reflection</a:t>
                      </a:r>
                    </a:p>
                    <a:p>
                      <a:pPr marL="342900" indent="-342900">
                        <a:lnSpc>
                          <a:spcPct val="107000"/>
                        </a:lnSpc>
                        <a:spcBef>
                          <a:spcPts val="0"/>
                        </a:spcBef>
                        <a:spcAft>
                          <a:spcPts val="0"/>
                        </a:spcAft>
                        <a:buFont typeface="Arial" panose="020B0604020202020204" pitchFamily="34" charset="0"/>
                        <a:buChar char="•"/>
                      </a:pPr>
                      <a:r>
                        <a:rPr lang="en-US" sz="1600" b="0" i="0" dirty="0">
                          <a:effectLst/>
                          <a:latin typeface="Arial" panose="020B0604020202020204" pitchFamily="34" charset="0"/>
                          <a:ea typeface="Calibri" panose="020F0502020204030204" pitchFamily="34" charset="0"/>
                          <a:cs typeface="Times New Roman" panose="02020603050405020304" pitchFamily="18" charset="0"/>
                        </a:rPr>
                        <a:t>Discuss your experience </a:t>
                      </a:r>
                      <a:r>
                        <a:rPr lang="en-US" sz="1600" b="0" i="0" dirty="0">
                          <a:latin typeface="Arial" panose="020B0604020202020204" pitchFamily="34" charset="0"/>
                          <a:ea typeface="Calibri" panose="020F0502020204030204" pitchFamily="34" charset="0"/>
                          <a:cs typeface="Times New Roman" panose="02020603050405020304" pitchFamily="18" charset="0"/>
                        </a:rPr>
                        <a:t>in the program so far</a:t>
                      </a:r>
                    </a:p>
                  </a:txBody>
                  <a:tcPr anchor="ctr">
                    <a:noFill/>
                  </a:tcPr>
                </a:tc>
                <a:extLst>
                  <a:ext uri="{0D108BD9-81ED-4DB2-BD59-A6C34878D82A}">
                    <a16:rowId xmlns:a16="http://schemas.microsoft.com/office/drawing/2014/main" val="1592355126"/>
                  </a:ext>
                </a:extLst>
              </a:tr>
            </a:tbl>
          </a:graphicData>
        </a:graphic>
      </p:graphicFrame>
      <p:sp>
        <p:nvSpPr>
          <p:cNvPr id="3" name="Slide Number Placeholder 2">
            <a:extLst>
              <a:ext uri="{FF2B5EF4-FFF2-40B4-BE49-F238E27FC236}">
                <a16:creationId xmlns:a16="http://schemas.microsoft.com/office/drawing/2014/main" id="{C1E4BE61-D14A-4831-BFD2-A404C4F7C768}"/>
              </a:ext>
            </a:extLst>
          </p:cNvPr>
          <p:cNvSpPr>
            <a:spLocks noGrp="1"/>
          </p:cNvSpPr>
          <p:nvPr>
            <p:ph type="sldNum" sz="quarter" idx="4"/>
          </p:nvPr>
        </p:nvSpPr>
        <p:spPr/>
        <p:txBody>
          <a:bodyPr/>
          <a:lstStyle/>
          <a:p>
            <a:fld id="{3884788F-3909-4E53-9C01-7D724614CA0D}" type="slidenum">
              <a:rPr lang="en-US" altLang="en-US" smtClean="0"/>
              <a:pPr/>
              <a:t>5</a:t>
            </a:fld>
            <a:endParaRPr lang="en-US" altLang="en-US" dirty="0"/>
          </a:p>
        </p:txBody>
      </p:sp>
    </p:spTree>
    <p:extLst>
      <p:ext uri="{BB962C8B-B14F-4D97-AF65-F5344CB8AC3E}">
        <p14:creationId xmlns:p14="http://schemas.microsoft.com/office/powerpoint/2010/main" val="962608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357937" y="2019960"/>
            <a:ext cx="9528370" cy="1015663"/>
          </a:xfrm>
          <a:prstGeom prst="rect">
            <a:avLst/>
          </a:prstGeom>
          <a:noFill/>
        </p:spPr>
        <p:txBody>
          <a:bodyPr wrap="square" rtlCol="0">
            <a:spAutoFit/>
          </a:bodyPr>
          <a:lstStyle/>
          <a:p>
            <a:pPr algn="ctr" rtl="0" fontAlgn="base"/>
            <a:r>
              <a:rPr lang="en-US" sz="2000" u="none" strike="noStrike" dirty="0">
                <a:effectLst/>
                <a:latin typeface="Arial" panose="020B0604020202020204" pitchFamily="34" charset="0"/>
              </a:rPr>
              <a:t>We respect and acknowledge Indigenous Peoples (First Nations, Inuit and Métis) as the Keepers of the Territory </a:t>
            </a:r>
            <a:r>
              <a:rPr lang="en-US" sz="2000" dirty="0">
                <a:effectLst/>
                <a:latin typeface="Arial" panose="020B0604020202020204" pitchFamily="34" charset="0"/>
              </a:rPr>
              <a:t>​</a:t>
            </a:r>
            <a:r>
              <a:rPr lang="en-US" sz="2000" u="none" strike="noStrike" dirty="0">
                <a:effectLst/>
                <a:latin typeface="Arial" panose="020B0604020202020204" pitchFamily="34" charset="0"/>
              </a:rPr>
              <a:t>upon which we’ll be learning today.</a:t>
            </a:r>
            <a:endParaRPr lang="en-US" sz="2000" b="1" i="0" dirty="0">
              <a:effectLst/>
              <a:latin typeface="Segoe UI" panose="020B0502040204020203" pitchFamily="34" charset="0"/>
            </a:endParaRPr>
          </a:p>
          <a:p>
            <a:endParaRPr lang="en-US" sz="2000" b="1" dirty="0"/>
          </a:p>
        </p:txBody>
      </p:sp>
      <p:sp>
        <p:nvSpPr>
          <p:cNvPr id="3" name="Slide Number Placeholder 2">
            <a:extLst>
              <a:ext uri="{FF2B5EF4-FFF2-40B4-BE49-F238E27FC236}">
                <a16:creationId xmlns:a16="http://schemas.microsoft.com/office/drawing/2014/main" id="{A4C1D440-E641-4CE5-B772-916B37B1145B}"/>
              </a:ext>
            </a:extLst>
          </p:cNvPr>
          <p:cNvSpPr>
            <a:spLocks noGrp="1"/>
          </p:cNvSpPr>
          <p:nvPr>
            <p:ph type="sldNum" sz="quarter" idx="4"/>
          </p:nvPr>
        </p:nvSpPr>
        <p:spPr/>
        <p:txBody>
          <a:bodyPr/>
          <a:lstStyle/>
          <a:p>
            <a:fld id="{3884788F-3909-4E53-9C01-7D724614CA0D}" type="slidenum">
              <a:rPr lang="en-US" altLang="en-US" smtClean="0"/>
              <a:pPr/>
              <a:t>50</a:t>
            </a:fld>
            <a:endParaRPr lang="en-US" altLang="en-US" dirty="0"/>
          </a:p>
        </p:txBody>
      </p:sp>
    </p:spTree>
    <p:extLst>
      <p:ext uri="{BB962C8B-B14F-4D97-AF65-F5344CB8AC3E}">
        <p14:creationId xmlns:p14="http://schemas.microsoft.com/office/powerpoint/2010/main" val="2308390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Training for Effective Mentees</a:t>
            </a:r>
          </a:p>
        </p:txBody>
      </p:sp>
      <p:sp>
        <p:nvSpPr>
          <p:cNvPr id="5" name="TextBox 4">
            <a:extLst>
              <a:ext uri="{FF2B5EF4-FFF2-40B4-BE49-F238E27FC236}">
                <a16:creationId xmlns:a16="http://schemas.microsoft.com/office/drawing/2014/main" id="{06A8A4D5-9CA6-4048-8DD1-B3CF024E4905}"/>
              </a:ext>
            </a:extLst>
          </p:cNvPr>
          <p:cNvSpPr txBox="1"/>
          <p:nvPr/>
        </p:nvSpPr>
        <p:spPr>
          <a:xfrm>
            <a:off x="720000" y="1440000"/>
            <a:ext cx="10691211" cy="2744341"/>
          </a:xfrm>
          <a:prstGeom prst="rect">
            <a:avLst/>
          </a:prstGeom>
          <a:noFill/>
        </p:spPr>
        <p:txBody>
          <a:bodyPr wrap="square">
            <a:spAutoFit/>
          </a:bodyPr>
          <a:lstStyle/>
          <a:p>
            <a:pP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Workshop agenda</a:t>
            </a:r>
          </a:p>
          <a:p>
            <a:pPr marL="284400" indent="-284400">
              <a:spcBef>
                <a:spcPts val="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Debrief the homework: Discussing conflict or challenges with your mentor</a:t>
            </a:r>
          </a:p>
          <a:p>
            <a:pPr marL="284400" marR="0" lvl="0" indent="-284400">
              <a:spcBef>
                <a:spcPts val="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Complete the activity: Facilitating reflection</a:t>
            </a:r>
          </a:p>
          <a:p>
            <a:pPr marL="284400" indent="-284400">
              <a:spcBef>
                <a:spcPts val="2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Discuss your experience </a:t>
            </a:r>
            <a:r>
              <a:rPr lang="en-US" sz="1600" dirty="0">
                <a:latin typeface="Arial" panose="020B0604020202020204" pitchFamily="34" charset="0"/>
                <a:ea typeface="Calibri" panose="020F0502020204030204" pitchFamily="34" charset="0"/>
                <a:cs typeface="Times New Roman" panose="02020603050405020304" pitchFamily="18" charset="0"/>
              </a:rPr>
              <a:t>in the program so far</a:t>
            </a:r>
          </a:p>
          <a:p>
            <a:pPr>
              <a:spcBef>
                <a:spcPts val="1200"/>
              </a:spcBef>
            </a:pPr>
            <a:r>
              <a:rPr lang="en-US" sz="1600"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develop effective mentees, participants must understand their role as the driver of their mentorship experience</a:t>
            </a:r>
          </a:p>
          <a:p>
            <a:pPr>
              <a:spcBef>
                <a:spcPts val="1200"/>
              </a:spcBef>
            </a:pPr>
            <a:r>
              <a:rPr lang="en-US" sz="1600"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provide mentees with the connections, knowledge and tools to be used throughout the duration of their experience in the mentorship program</a:t>
            </a:r>
          </a:p>
        </p:txBody>
      </p:sp>
      <p:sp>
        <p:nvSpPr>
          <p:cNvPr id="3" name="Slide Number Placeholder 2">
            <a:extLst>
              <a:ext uri="{FF2B5EF4-FFF2-40B4-BE49-F238E27FC236}">
                <a16:creationId xmlns:a16="http://schemas.microsoft.com/office/drawing/2014/main" id="{2E643C65-6097-4B00-9AC1-70615A218E2D}"/>
              </a:ext>
            </a:extLst>
          </p:cNvPr>
          <p:cNvSpPr>
            <a:spLocks noGrp="1"/>
          </p:cNvSpPr>
          <p:nvPr>
            <p:ph type="sldNum" sz="quarter" idx="4"/>
          </p:nvPr>
        </p:nvSpPr>
        <p:spPr/>
        <p:txBody>
          <a:bodyPr/>
          <a:lstStyle/>
          <a:p>
            <a:fld id="{3884788F-3909-4E53-9C01-7D724614CA0D}" type="slidenum">
              <a:rPr lang="en-US" altLang="en-US" smtClean="0"/>
              <a:pPr/>
              <a:t>51</a:t>
            </a:fld>
            <a:endParaRPr lang="en-US" altLang="en-US" dirty="0"/>
          </a:p>
        </p:txBody>
      </p:sp>
    </p:spTree>
    <p:extLst>
      <p:ext uri="{BB962C8B-B14F-4D97-AF65-F5344CB8AC3E}">
        <p14:creationId xmlns:p14="http://schemas.microsoft.com/office/powerpoint/2010/main" val="322879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F3A96-409A-6BAA-6151-4F475FAE89F4}"/>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Debrief</a:t>
            </a:r>
          </a:p>
        </p:txBody>
      </p:sp>
    </p:spTree>
    <p:extLst>
      <p:ext uri="{BB962C8B-B14F-4D97-AF65-F5344CB8AC3E}">
        <p14:creationId xmlns:p14="http://schemas.microsoft.com/office/powerpoint/2010/main" val="4066644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400110"/>
          </a:xfrm>
          <a:prstGeom prst="rect">
            <a:avLst/>
          </a:prstGeom>
          <a:noFill/>
        </p:spPr>
        <p:txBody>
          <a:bodyPr wrap="square">
            <a:spAutoFit/>
          </a:bodyPr>
          <a:lstStyle/>
          <a:p>
            <a:pPr>
              <a:spcBef>
                <a:spcPts val="0"/>
              </a:spcBef>
              <a:spcAft>
                <a:spcPts val="0"/>
              </a:spcAft>
            </a:pP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Debrief the homework: Discussing conflict or challenges with your mentor</a:t>
            </a: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10290378" cy="220060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Mentorship programs provide a safe place for mentees to understand and practice how to manage conflict and challenges</a:t>
            </a:r>
          </a:p>
          <a:p>
            <a:pPr>
              <a:spcBef>
                <a:spcPts val="1200"/>
              </a:spcBef>
            </a:pPr>
            <a:r>
              <a:rPr lang="en-US" sz="1600"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identify strategies and resources to help address conflict, both within and outside of a mentorship program</a:t>
            </a:r>
          </a:p>
          <a:p>
            <a:pPr>
              <a:spcBef>
                <a:spcPts val="1200"/>
              </a:spcBef>
            </a:pPr>
            <a:r>
              <a:rPr lang="en-US" sz="1600"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discussions and a large-group debrief</a:t>
            </a:r>
          </a:p>
        </p:txBody>
      </p:sp>
      <p:sp>
        <p:nvSpPr>
          <p:cNvPr id="3" name="Slide Number Placeholder 2">
            <a:extLst>
              <a:ext uri="{FF2B5EF4-FFF2-40B4-BE49-F238E27FC236}">
                <a16:creationId xmlns:a16="http://schemas.microsoft.com/office/drawing/2014/main" id="{918AA4BA-1650-41C5-B03A-FE25512AB415}"/>
              </a:ext>
            </a:extLst>
          </p:cNvPr>
          <p:cNvSpPr>
            <a:spLocks noGrp="1"/>
          </p:cNvSpPr>
          <p:nvPr>
            <p:ph type="sldNum" sz="quarter" idx="4"/>
          </p:nvPr>
        </p:nvSpPr>
        <p:spPr/>
        <p:txBody>
          <a:bodyPr/>
          <a:lstStyle/>
          <a:p>
            <a:fld id="{3884788F-3909-4E53-9C01-7D724614CA0D}" type="slidenum">
              <a:rPr lang="en-US" altLang="en-US" smtClean="0"/>
              <a:pPr/>
              <a:t>53</a:t>
            </a:fld>
            <a:endParaRPr lang="en-US" altLang="en-US" dirty="0"/>
          </a:p>
        </p:txBody>
      </p:sp>
    </p:spTree>
    <p:extLst>
      <p:ext uri="{BB962C8B-B14F-4D97-AF65-F5344CB8AC3E}">
        <p14:creationId xmlns:p14="http://schemas.microsoft.com/office/powerpoint/2010/main" val="686170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912208"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Debrief: Discussing conflict or challenges with your mentor</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742807" cy="2523768"/>
          </a:xfrm>
          <a:prstGeom prst="rect">
            <a:avLst/>
          </a:prstGeom>
          <a:noFill/>
        </p:spPr>
        <p:txBody>
          <a:bodyPr wrap="square" lIns="91440" tIns="45720" rIns="91440" bIns="45720" anchor="t">
            <a:spAutoFit/>
          </a:bodyPr>
          <a:lstStyle/>
          <a:p>
            <a:pPr eaLnBrk="1" fontAlgn="auto" hangingPunct="1">
              <a:spcBef>
                <a:spcPts val="0"/>
              </a:spcBef>
              <a:spcAft>
                <a:spcPts val="1200"/>
              </a:spcAft>
              <a:defRPr/>
            </a:pPr>
            <a:r>
              <a:rPr lang="en-US" sz="1600" dirty="0">
                <a:latin typeface="Arial" panose="020B0604020202020204" pitchFamily="34" charset="0"/>
                <a:cs typeface="Arial"/>
              </a:rPr>
              <a:t>In your breakout room, reflect on your experiences with conflict. Go to the activity in section 3.3 of the Mentee Workbook, Discussing conflict or challenges with your mentor. </a:t>
            </a:r>
          </a:p>
          <a:p>
            <a:pPr eaLnBrk="1" fontAlgn="auto" hangingPunct="1">
              <a:spcBef>
                <a:spcPts val="0"/>
              </a:spcBef>
              <a:spcAft>
                <a:spcPts val="0"/>
              </a:spcAft>
              <a:defRPr/>
            </a:pPr>
            <a:r>
              <a:rPr lang="en-US" sz="1600" dirty="0">
                <a:latin typeface="Arial" panose="020B0604020202020204" pitchFamily="34" charset="0"/>
                <a:cs typeface="Arial"/>
              </a:rPr>
              <a:t>Question to consider:</a:t>
            </a:r>
          </a:p>
          <a:p>
            <a:pPr marL="285750" indent="-285750" eaLnBrk="1" fontAlgn="auto" hangingPunct="1">
              <a:spcBef>
                <a:spcPts val="200"/>
              </a:spcBef>
              <a:spcAft>
                <a:spcPts val="300"/>
              </a:spcAft>
              <a:buFont typeface="Arial" panose="020B0604020202020204" pitchFamily="34" charset="0"/>
              <a:buChar char="•"/>
              <a:defRPr/>
            </a:pPr>
            <a:r>
              <a:rPr lang="en-US" sz="1600" dirty="0">
                <a:latin typeface="Arial" panose="020B0604020202020204" pitchFamily="34" charset="0"/>
                <a:cs typeface="Arial"/>
              </a:rPr>
              <a:t>Do you feel confident in your ability to address conflict if it arises?</a:t>
            </a:r>
          </a:p>
          <a:p>
            <a:pPr marL="285750" indent="-285750" eaLnBrk="1" fontAlgn="auto" hangingPunct="1">
              <a:spcBef>
                <a:spcPts val="200"/>
              </a:spcBef>
              <a:spcAft>
                <a:spcPts val="300"/>
              </a:spcAft>
              <a:buFont typeface="Arial" panose="020B0604020202020204" pitchFamily="34" charset="0"/>
              <a:buChar char="•"/>
              <a:defRPr/>
            </a:pPr>
            <a:r>
              <a:rPr lang="en-US" sz="1600" dirty="0">
                <a:latin typeface="Arial" panose="020B0604020202020204" pitchFamily="34" charset="0"/>
                <a:cs typeface="Arial"/>
              </a:rPr>
              <a:t>What conflict management resources have been helpful to you? </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a:rPr>
              <a:t>Could this resource be applied to conflict with others? Coaches, parents or guardians, athletes or participants?</a:t>
            </a:r>
          </a:p>
          <a:p>
            <a:pPr eaLnBrk="1" fontAlgn="auto" hangingPunct="1">
              <a:spcBef>
                <a:spcPts val="1200"/>
              </a:spcBef>
              <a:spcAft>
                <a:spcPts val="0"/>
              </a:spcAft>
              <a:defRPr/>
            </a:pPr>
            <a:r>
              <a:rPr lang="en-US" sz="1600" dirty="0">
                <a:latin typeface="Arial" panose="020B0604020202020204" pitchFamily="34" charset="0"/>
                <a:cs typeface="Arial"/>
              </a:rPr>
              <a:t>After our breakout sessions end, we’ll have a group debrief in the main room. Please select a group member to share your group’s conversation highlights. </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C47BCF-49E9-4110-804E-4AC5546ABF19}"/>
              </a:ext>
            </a:extLst>
          </p:cNvPr>
          <p:cNvSpPr>
            <a:spLocks noGrp="1"/>
          </p:cNvSpPr>
          <p:nvPr>
            <p:ph type="sldNum" sz="quarter" idx="4"/>
          </p:nvPr>
        </p:nvSpPr>
        <p:spPr/>
        <p:txBody>
          <a:bodyPr/>
          <a:lstStyle/>
          <a:p>
            <a:fld id="{3884788F-3909-4E53-9C01-7D724614CA0D}" type="slidenum">
              <a:rPr lang="en-US" altLang="en-US" smtClean="0"/>
              <a:pPr/>
              <a:t>54</a:t>
            </a:fld>
            <a:endParaRPr lang="en-US" altLang="en-US" dirty="0"/>
          </a:p>
        </p:txBody>
      </p:sp>
    </p:spTree>
    <p:extLst>
      <p:ext uri="{BB962C8B-B14F-4D97-AF65-F5344CB8AC3E}">
        <p14:creationId xmlns:p14="http://schemas.microsoft.com/office/powerpoint/2010/main" val="224272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7967A1-6AEE-DA69-1CB2-B33EDB590FBE}"/>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Complete</a:t>
            </a:r>
          </a:p>
        </p:txBody>
      </p:sp>
    </p:spTree>
    <p:extLst>
      <p:ext uri="{BB962C8B-B14F-4D97-AF65-F5344CB8AC3E}">
        <p14:creationId xmlns:p14="http://schemas.microsoft.com/office/powerpoint/2010/main" val="989091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400110"/>
          </a:xfrm>
          <a:prstGeom prst="rect">
            <a:avLst/>
          </a:prstGeom>
          <a:noFill/>
        </p:spPr>
        <p:txBody>
          <a:bodyPr wrap="square">
            <a:spAutoFit/>
          </a:bodyPr>
          <a:lstStyle/>
          <a:p>
            <a:pPr marR="0" lvl="0">
              <a:spcBef>
                <a:spcPts val="0"/>
              </a:spcBef>
              <a:spcAft>
                <a:spcPts val="0"/>
              </a:spcAft>
            </a:pP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Complete the activity: Facilitating </a:t>
            </a: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r</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eflection</a:t>
            </a: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11078909" cy="220060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Mentorship programs provide the opportunity for mentees to set goals and then practise reflection on their goal achievement and overall experience</a:t>
            </a:r>
          </a:p>
          <a:p>
            <a:pPr>
              <a:spcBef>
                <a:spcPts val="1200"/>
              </a:spcBef>
            </a:pPr>
            <a:r>
              <a:rPr lang="en-US" sz="1600"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understand how tools can be used to facilitate reflection</a:t>
            </a:r>
          </a:p>
          <a:p>
            <a:pPr>
              <a:spcBef>
                <a:spcPts val="1200"/>
              </a:spcBef>
            </a:pPr>
            <a:r>
              <a:rPr lang="en-US" sz="1600"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discussions and a large-group debrief</a:t>
            </a:r>
          </a:p>
        </p:txBody>
      </p:sp>
      <p:sp>
        <p:nvSpPr>
          <p:cNvPr id="3" name="Slide Number Placeholder 2">
            <a:extLst>
              <a:ext uri="{FF2B5EF4-FFF2-40B4-BE49-F238E27FC236}">
                <a16:creationId xmlns:a16="http://schemas.microsoft.com/office/drawing/2014/main" id="{0C5B1B7E-A3AA-42D6-9C1E-11FA146BAFB2}"/>
              </a:ext>
            </a:extLst>
          </p:cNvPr>
          <p:cNvSpPr>
            <a:spLocks noGrp="1"/>
          </p:cNvSpPr>
          <p:nvPr>
            <p:ph type="sldNum" sz="quarter" idx="4"/>
          </p:nvPr>
        </p:nvSpPr>
        <p:spPr/>
        <p:txBody>
          <a:bodyPr/>
          <a:lstStyle/>
          <a:p>
            <a:fld id="{3884788F-3909-4E53-9C01-7D724614CA0D}" type="slidenum">
              <a:rPr lang="en-US" altLang="en-US" smtClean="0"/>
              <a:pPr/>
              <a:t>56</a:t>
            </a:fld>
            <a:endParaRPr lang="en-US" altLang="en-US" dirty="0"/>
          </a:p>
        </p:txBody>
      </p:sp>
    </p:spTree>
    <p:extLst>
      <p:ext uri="{BB962C8B-B14F-4D97-AF65-F5344CB8AC3E}">
        <p14:creationId xmlns:p14="http://schemas.microsoft.com/office/powerpoint/2010/main" val="2763368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Complete: Facilitating reflection</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014805" cy="1631216"/>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panose="020B0604020202020204" pitchFamily="34" charset="0"/>
                <a:cs typeface="Arial"/>
              </a:rPr>
              <a:t>In the breakout rooms, complete Activity: Facilitating reflection in your Mentee Workbook in section 3.4. </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panose="020B0604020202020204" pitchFamily="34" charset="0"/>
                <a:cs typeface="Arial"/>
              </a:rPr>
              <a:t>Each room will be assigned a reflection model to try out. Review that model to reflect on an experience in the program or during your coaching career. Write down your key reflections and share in your group. </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panose="020B0604020202020204" pitchFamily="34" charset="0"/>
                <a:cs typeface="Arial"/>
              </a:rPr>
              <a:t>After the breakout sessions end, we’ll have a group debrief in the main room. Please select a group member to share your conversation highlights and explain how the model helped to facilitate your reflection. </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C2576E-BCF7-40CF-A191-538B8A5641C3}"/>
              </a:ext>
            </a:extLst>
          </p:cNvPr>
          <p:cNvSpPr>
            <a:spLocks noGrp="1"/>
          </p:cNvSpPr>
          <p:nvPr>
            <p:ph type="sldNum" sz="quarter" idx="4"/>
          </p:nvPr>
        </p:nvSpPr>
        <p:spPr/>
        <p:txBody>
          <a:bodyPr/>
          <a:lstStyle/>
          <a:p>
            <a:fld id="{3884788F-3909-4E53-9C01-7D724614CA0D}" type="slidenum">
              <a:rPr lang="en-US" altLang="en-US" smtClean="0"/>
              <a:pPr/>
              <a:t>57</a:t>
            </a:fld>
            <a:endParaRPr lang="en-US" altLang="en-US" dirty="0"/>
          </a:p>
        </p:txBody>
      </p:sp>
    </p:spTree>
    <p:extLst>
      <p:ext uri="{BB962C8B-B14F-4D97-AF65-F5344CB8AC3E}">
        <p14:creationId xmlns:p14="http://schemas.microsoft.com/office/powerpoint/2010/main" val="1690480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036DB4-7730-70EC-FC1C-4FB6035F6D62}"/>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2836476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400110"/>
          </a:xfrm>
          <a:prstGeom prst="rect">
            <a:avLst/>
          </a:prstGeom>
          <a:noFill/>
        </p:spPr>
        <p:txBody>
          <a:bodyPr wrap="square">
            <a:spAutoFit/>
          </a:bodyPr>
          <a:lstStyle/>
          <a:p>
            <a:pPr>
              <a:spcBef>
                <a:spcPts val="0"/>
              </a:spcBef>
              <a:spcAft>
                <a:spcPts val="0"/>
              </a:spcAft>
            </a:pP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Discuss your experience </a:t>
            </a: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in the program so far</a:t>
            </a:r>
          </a:p>
        </p:txBody>
      </p:sp>
      <p:sp>
        <p:nvSpPr>
          <p:cNvPr id="5" name="TextBox 4">
            <a:extLst>
              <a:ext uri="{FF2B5EF4-FFF2-40B4-BE49-F238E27FC236}">
                <a16:creationId xmlns:a16="http://schemas.microsoft.com/office/drawing/2014/main" id="{5BE5DB48-AD01-4A8A-8830-2683674FC388}"/>
              </a:ext>
            </a:extLst>
          </p:cNvPr>
          <p:cNvSpPr txBox="1"/>
          <p:nvPr/>
        </p:nvSpPr>
        <p:spPr>
          <a:xfrm>
            <a:off x="720001" y="1440000"/>
            <a:ext cx="10152591" cy="244682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By reflecting on their experience, mentees are practicing the skill of reflection and can provide feedback on the program</a:t>
            </a:r>
          </a:p>
          <a:p>
            <a:pPr>
              <a:spcBef>
                <a:spcPts val="1200"/>
              </a:spcBef>
            </a:pPr>
            <a:r>
              <a:rPr lang="en-US" sz="1600"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reflect on the knowledge obtained throughout the mentorship experience so far and provide suggestions to enhance the program</a:t>
            </a:r>
          </a:p>
          <a:p>
            <a:pPr>
              <a:spcBef>
                <a:spcPts val="1200"/>
              </a:spcBef>
            </a:pPr>
            <a:r>
              <a:rPr lang="en-US" sz="1600"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Large-group debrief</a:t>
            </a:r>
          </a:p>
        </p:txBody>
      </p:sp>
      <p:sp>
        <p:nvSpPr>
          <p:cNvPr id="3" name="Slide Number Placeholder 2">
            <a:extLst>
              <a:ext uri="{FF2B5EF4-FFF2-40B4-BE49-F238E27FC236}">
                <a16:creationId xmlns:a16="http://schemas.microsoft.com/office/drawing/2014/main" id="{7C237251-82EF-4497-962D-CC37A2436AD3}"/>
              </a:ext>
            </a:extLst>
          </p:cNvPr>
          <p:cNvSpPr>
            <a:spLocks noGrp="1"/>
          </p:cNvSpPr>
          <p:nvPr>
            <p:ph type="sldNum" sz="quarter" idx="4"/>
          </p:nvPr>
        </p:nvSpPr>
        <p:spPr/>
        <p:txBody>
          <a:bodyPr/>
          <a:lstStyle/>
          <a:p>
            <a:fld id="{3884788F-3909-4E53-9C01-7D724614CA0D}" type="slidenum">
              <a:rPr lang="en-US" altLang="en-US" smtClean="0"/>
              <a:pPr/>
              <a:t>59</a:t>
            </a:fld>
            <a:endParaRPr lang="en-US" altLang="en-US" dirty="0"/>
          </a:p>
        </p:txBody>
      </p:sp>
    </p:spTree>
    <p:extLst>
      <p:ext uri="{BB962C8B-B14F-4D97-AF65-F5344CB8AC3E}">
        <p14:creationId xmlns:p14="http://schemas.microsoft.com/office/powerpoint/2010/main" val="422904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870C99-27F6-85C9-1410-EDC4B9364A03}"/>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chemeClr val="bg1"/>
                </a:solidFill>
                <a:latin typeface="Arial" panose="020B0604020202020204" pitchFamily="34" charset="0"/>
                <a:cs typeface="Arial" panose="020B0604020202020204" pitchFamily="34" charset="0"/>
              </a:rPr>
              <a:t>Introductions</a:t>
            </a:r>
          </a:p>
        </p:txBody>
      </p:sp>
    </p:spTree>
    <p:extLst>
      <p:ext uri="{BB962C8B-B14F-4D97-AF65-F5344CB8AC3E}">
        <p14:creationId xmlns:p14="http://schemas.microsoft.com/office/powerpoint/2010/main" val="4171340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614F89-E3AB-4CA5-9CCA-32AECA38072F}"/>
              </a:ext>
            </a:extLst>
          </p:cNvPr>
          <p:cNvSpPr txBox="1"/>
          <p:nvPr/>
        </p:nvSpPr>
        <p:spPr>
          <a:xfrm>
            <a:off x="720000" y="720000"/>
            <a:ext cx="9398903"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Group discussion</a:t>
            </a:r>
          </a:p>
        </p:txBody>
      </p:sp>
      <p:sp>
        <p:nvSpPr>
          <p:cNvPr id="8" name="TextBox 7">
            <a:extLst>
              <a:ext uri="{FF2B5EF4-FFF2-40B4-BE49-F238E27FC236}">
                <a16:creationId xmlns:a16="http://schemas.microsoft.com/office/drawing/2014/main" id="{2280681C-76AE-4B63-87B9-441697D03FB8}"/>
              </a:ext>
            </a:extLst>
          </p:cNvPr>
          <p:cNvSpPr txBox="1"/>
          <p:nvPr/>
        </p:nvSpPr>
        <p:spPr>
          <a:xfrm>
            <a:off x="720000" y="1440000"/>
            <a:ext cx="9882097" cy="1785104"/>
          </a:xfrm>
          <a:prstGeom prst="rect">
            <a:avLst/>
          </a:prstGeom>
          <a:noFill/>
        </p:spPr>
        <p:txBody>
          <a:bodyPr wrap="square">
            <a:spAutoFit/>
          </a:bodyPr>
          <a:lstStyle/>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Do you feel effective in your role as a mentee? </a:t>
            </a:r>
          </a:p>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What have you learned about yourself since starting the program?</a:t>
            </a:r>
          </a:p>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Is the program meeting your expectations?</a:t>
            </a:r>
          </a:p>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What professional development topics would you like to learn more about during the program?</a:t>
            </a:r>
          </a:p>
          <a:p>
            <a:pPr eaLnBrk="1" fontAlgn="auto" hangingPunct="1">
              <a:spcBef>
                <a:spcPts val="0"/>
              </a:spcBef>
              <a:spcAft>
                <a:spcPts val="0"/>
              </a:spcAft>
              <a:defRP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E26FDF9-09BA-47CA-9090-6FE480764A6E}"/>
              </a:ext>
            </a:extLst>
          </p:cNvPr>
          <p:cNvSpPr>
            <a:spLocks noGrp="1"/>
          </p:cNvSpPr>
          <p:nvPr>
            <p:ph type="sldNum" sz="quarter" idx="4"/>
          </p:nvPr>
        </p:nvSpPr>
        <p:spPr/>
        <p:txBody>
          <a:bodyPr/>
          <a:lstStyle/>
          <a:p>
            <a:fld id="{3884788F-3909-4E53-9C01-7D724614CA0D}" type="slidenum">
              <a:rPr lang="en-US" altLang="en-US" smtClean="0"/>
              <a:pPr/>
              <a:t>60</a:t>
            </a:fld>
            <a:endParaRPr lang="en-US" altLang="en-US" dirty="0"/>
          </a:p>
        </p:txBody>
      </p:sp>
    </p:spTree>
    <p:extLst>
      <p:ext uri="{BB962C8B-B14F-4D97-AF65-F5344CB8AC3E}">
        <p14:creationId xmlns:p14="http://schemas.microsoft.com/office/powerpoint/2010/main" val="1963884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C88E-E8AA-A3B9-F515-0C7201E3A841}"/>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3890938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Next steps</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513737" cy="2047227"/>
          </a:xfrm>
          <a:prstGeom prst="rect">
            <a:avLst/>
          </a:prstGeom>
          <a:noFill/>
        </p:spPr>
        <p:txBody>
          <a:bodyPr wrap="square">
            <a:spAutoFit/>
          </a:bodyPr>
          <a:lstStyle/>
          <a:p>
            <a:pPr marL="284400" marR="0" lvl="0" indent="-284400">
              <a:spcBef>
                <a:spcPts val="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Connect with your mentor coach and reflect on this </a:t>
            </a:r>
            <a:r>
              <a:rPr lang="en-US" sz="1600" dirty="0">
                <a:latin typeface="Arial" panose="020B0604020202020204" pitchFamily="34" charset="0"/>
                <a:ea typeface="Calibri" panose="020F0502020204030204" pitchFamily="34" charset="0"/>
                <a:cs typeface="Times New Roman" panose="02020603050405020304" pitchFamily="18" charset="0"/>
              </a:rPr>
              <a:t>workshop</a:t>
            </a:r>
            <a:r>
              <a:rPr lang="en-US" sz="1600" dirty="0">
                <a:effectLst/>
                <a:latin typeface="Arial" panose="020B0604020202020204" pitchFamily="34" charset="0"/>
                <a:ea typeface="Calibri" panose="020F0502020204030204" pitchFamily="34" charset="0"/>
                <a:cs typeface="Times New Roman" panose="02020603050405020304" pitchFamily="18" charset="0"/>
              </a:rPr>
              <a:t> and the activities</a:t>
            </a:r>
          </a:p>
          <a:p>
            <a:pPr marL="284400" marR="0" lvl="0" indent="-284400">
              <a:spcBef>
                <a:spcPts val="6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Facilitator or program manager to follo</a:t>
            </a:r>
            <a:r>
              <a:rPr lang="en-US" sz="1600" dirty="0">
                <a:latin typeface="Arial" panose="020B0604020202020204" pitchFamily="34" charset="0"/>
                <a:ea typeface="Calibri" panose="020F0502020204030204" pitchFamily="34" charset="0"/>
                <a:cs typeface="Times New Roman" panose="02020603050405020304" pitchFamily="18" charset="0"/>
              </a:rPr>
              <a:t>w up occasionally throughout the program</a:t>
            </a:r>
          </a:p>
          <a:p>
            <a:pPr marL="284400" marR="0" lvl="0" indent="-284400">
              <a:spcBef>
                <a:spcPts val="6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Continued </a:t>
            </a:r>
            <a:r>
              <a:rPr lang="en-US" sz="1600" dirty="0">
                <a:latin typeface="Arial" panose="020B0604020202020204" pitchFamily="34" charset="0"/>
                <a:ea typeface="Calibri" panose="020F0502020204030204" pitchFamily="34" charset="0"/>
                <a:cs typeface="Times New Roman" panose="02020603050405020304" pitchFamily="18" charset="0"/>
              </a:rPr>
              <a:t>connection:</a:t>
            </a:r>
          </a:p>
          <a:p>
            <a:pPr marL="720000" lvl="1" indent="-270000">
              <a:lnSpc>
                <a:spcPct val="150000"/>
              </a:lnSpc>
              <a:spcBef>
                <a:spcPts val="0"/>
              </a:spcBef>
              <a:spcAft>
                <a:spcPts val="0"/>
              </a:spcAft>
              <a:buSzPct val="70000"/>
              <a:buFont typeface="Courier New" panose="02070309020205020404" pitchFamily="49" charset="0"/>
              <a:buChar char="o"/>
            </a:pPr>
            <a:r>
              <a:rPr lang="en-US"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Example</a:t>
            </a:r>
          </a:p>
          <a:p>
            <a:pPr marL="720000" lvl="1" indent="-270000">
              <a:lnSpc>
                <a:spcPct val="150000"/>
              </a:lnSpc>
              <a:spcBef>
                <a:spcPts val="0"/>
              </a:spcBef>
              <a:spcAft>
                <a:spcPts val="0"/>
              </a:spcAft>
              <a:buSzPct val="70000"/>
              <a:buFont typeface="Courier New" panose="02070309020205020404" pitchFamily="49" charset="0"/>
              <a:buChar char="o"/>
            </a:pPr>
            <a:r>
              <a:rPr lang="en-US"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Example</a:t>
            </a:r>
          </a:p>
          <a:p>
            <a:pPr marL="720000" lvl="1" indent="-270000">
              <a:lnSpc>
                <a:spcPct val="150000"/>
              </a:lnSpc>
              <a:spcBef>
                <a:spcPts val="0"/>
              </a:spcBef>
              <a:spcAft>
                <a:spcPts val="0"/>
              </a:spcAft>
              <a:buSzPct val="70000"/>
              <a:buFont typeface="Courier New" panose="02070309020205020404" pitchFamily="49" charset="0"/>
              <a:buChar char="o"/>
            </a:pPr>
            <a:r>
              <a:rPr lang="en-US"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Example</a:t>
            </a:r>
          </a:p>
        </p:txBody>
      </p:sp>
      <p:sp>
        <p:nvSpPr>
          <p:cNvPr id="4" name="Slide Number Placeholder 3">
            <a:extLst>
              <a:ext uri="{FF2B5EF4-FFF2-40B4-BE49-F238E27FC236}">
                <a16:creationId xmlns:a16="http://schemas.microsoft.com/office/drawing/2014/main" id="{C7E820A8-3145-438F-B159-E834B9B5A3FF}"/>
              </a:ext>
            </a:extLst>
          </p:cNvPr>
          <p:cNvSpPr>
            <a:spLocks noGrp="1"/>
          </p:cNvSpPr>
          <p:nvPr>
            <p:ph type="sldNum" sz="quarter" idx="4"/>
          </p:nvPr>
        </p:nvSpPr>
        <p:spPr/>
        <p:txBody>
          <a:bodyPr/>
          <a:lstStyle/>
          <a:p>
            <a:fld id="{3884788F-3909-4E53-9C01-7D724614CA0D}" type="slidenum">
              <a:rPr lang="en-US" altLang="en-US" smtClean="0"/>
              <a:pPr/>
              <a:t>62</a:t>
            </a:fld>
            <a:endParaRPr lang="en-US" altLang="en-US" dirty="0"/>
          </a:p>
        </p:txBody>
      </p:sp>
    </p:spTree>
    <p:extLst>
      <p:ext uri="{BB962C8B-B14F-4D97-AF65-F5344CB8AC3E}">
        <p14:creationId xmlns:p14="http://schemas.microsoft.com/office/powerpoint/2010/main" val="1657382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C813-99FC-1549-8447-B8661349DD24}"/>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80386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397673"/>
          </a:xfrm>
          <a:prstGeom prst="rect">
            <a:avLst/>
          </a:prstGeom>
          <a:noFill/>
        </p:spPr>
        <p:txBody>
          <a:bodyPr>
            <a:spAutoFit/>
          </a:bodyPr>
          <a:lstStyle/>
          <a:p>
            <a:pPr>
              <a:lnSpc>
                <a:spcPct val="107000"/>
              </a:lnSpc>
              <a:spcBef>
                <a:spcPts val="200"/>
              </a:spcBef>
              <a:spcAft>
                <a:spcPts val="0"/>
              </a:spcAft>
              <a:defRPr/>
            </a:pPr>
            <a:r>
              <a:rPr lang="en-US" sz="2000" dirty="0">
                <a:solidFill>
                  <a:srgbClr val="DA2127"/>
                </a:solidFill>
                <a:latin typeface="Arial" panose="020B0604020202020204" pitchFamily="34" charset="0"/>
                <a:cs typeface="Arial" panose="020B0604020202020204" pitchFamily="34" charset="0"/>
              </a:rPr>
              <a:t>Introductions</a:t>
            </a:r>
          </a:p>
        </p:txBody>
      </p:sp>
      <p:sp>
        <p:nvSpPr>
          <p:cNvPr id="3" name="TextBox 2">
            <a:extLst>
              <a:ext uri="{FF2B5EF4-FFF2-40B4-BE49-F238E27FC236}">
                <a16:creationId xmlns:a16="http://schemas.microsoft.com/office/drawing/2014/main" id="{3AD01AF3-D02E-47E5-A063-2C870646E1EF}"/>
              </a:ext>
            </a:extLst>
          </p:cNvPr>
          <p:cNvSpPr txBox="1"/>
          <p:nvPr/>
        </p:nvSpPr>
        <p:spPr>
          <a:xfrm>
            <a:off x="720000" y="1440000"/>
            <a:ext cx="9513778" cy="220060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Developing connections with the other program participants can support a positive mentorship experience</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introduce the program participants to each other</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Roundtable introductions</a:t>
            </a:r>
          </a:p>
        </p:txBody>
      </p:sp>
      <p:sp>
        <p:nvSpPr>
          <p:cNvPr id="4" name="Slide Number Placeholder 3">
            <a:extLst>
              <a:ext uri="{FF2B5EF4-FFF2-40B4-BE49-F238E27FC236}">
                <a16:creationId xmlns:a16="http://schemas.microsoft.com/office/drawing/2014/main" id="{C592AB62-B59F-4978-995A-787CE0A04015}"/>
              </a:ext>
            </a:extLst>
          </p:cNvPr>
          <p:cNvSpPr>
            <a:spLocks noGrp="1"/>
          </p:cNvSpPr>
          <p:nvPr>
            <p:ph type="sldNum" sz="quarter" idx="4"/>
          </p:nvPr>
        </p:nvSpPr>
        <p:spPr/>
        <p:txBody>
          <a:bodyPr/>
          <a:lstStyle/>
          <a:p>
            <a:fld id="{3884788F-3909-4E53-9C01-7D724614CA0D}" type="slidenum">
              <a:rPr lang="en-US" altLang="en-US" smtClean="0"/>
              <a:pPr/>
              <a:t>7</a:t>
            </a:fld>
            <a:endParaRPr lang="en-US" altLang="en-US" dirty="0"/>
          </a:p>
        </p:txBody>
      </p:sp>
    </p:spTree>
    <p:extLst>
      <p:ext uri="{BB962C8B-B14F-4D97-AF65-F5344CB8AC3E}">
        <p14:creationId xmlns:p14="http://schemas.microsoft.com/office/powerpoint/2010/main" val="312679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532110"/>
            <a:ext cx="10506456" cy="397673"/>
          </a:xfrm>
          <a:prstGeom prst="rect">
            <a:avLst/>
          </a:prstGeom>
          <a:noFill/>
        </p:spPr>
        <p:txBody>
          <a:bodyPr wrap="square">
            <a:spAutoFit/>
          </a:bodyPr>
          <a:lstStyle/>
          <a:p>
            <a:pPr marL="0" marR="0">
              <a:lnSpc>
                <a:spcPct val="107000"/>
              </a:lnSpc>
              <a:spcBef>
                <a:spcPts val="200"/>
              </a:spcBef>
              <a:spcAft>
                <a:spcPts val="0"/>
              </a:spcAft>
            </a:pPr>
            <a:r>
              <a:rPr lang="en-US" sz="2000" dirty="0">
                <a:solidFill>
                  <a:srgbClr val="C00000"/>
                </a:solidFill>
                <a:latin typeface="Arial" panose="020B0604020202020204" pitchFamily="34" charset="0"/>
                <a:cs typeface="Arial" panose="020B0604020202020204" pitchFamily="34" charset="0"/>
              </a:rPr>
              <a:t>Program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C00000"/>
                </a:solidFill>
                <a:latin typeface="Arial" panose="020B0604020202020204" pitchFamily="34" charset="0"/>
                <a:cs typeface="Arial" panose="020B0604020202020204" pitchFamily="34" charset="0"/>
              </a:rPr>
              <a:t>mentors</a:t>
            </a:r>
          </a:p>
        </p:txBody>
      </p:sp>
      <p:graphicFrame>
        <p:nvGraphicFramePr>
          <p:cNvPr id="2" name="Table 4">
            <a:extLst>
              <a:ext uri="{FF2B5EF4-FFF2-40B4-BE49-F238E27FC236}">
                <a16:creationId xmlns:a16="http://schemas.microsoft.com/office/drawing/2014/main" id="{F0384D30-93CD-472C-9C52-61A955EBCE4A}"/>
              </a:ext>
            </a:extLst>
          </p:cNvPr>
          <p:cNvGraphicFramePr>
            <a:graphicFrameLocks noGrp="1"/>
          </p:cNvGraphicFramePr>
          <p:nvPr>
            <p:extLst>
              <p:ext uri="{D42A27DB-BD31-4B8C-83A1-F6EECF244321}">
                <p14:modId xmlns:p14="http://schemas.microsoft.com/office/powerpoint/2010/main" val="1060578471"/>
              </p:ext>
            </p:extLst>
          </p:nvPr>
        </p:nvGraphicFramePr>
        <p:xfrm>
          <a:off x="720000" y="1252111"/>
          <a:ext cx="10760800" cy="4389120"/>
        </p:xfrm>
        <a:graphic>
          <a:graphicData uri="http://schemas.openxmlformats.org/drawingml/2006/table">
            <a:tbl>
              <a:tblPr firstRow="1" bandRow="1">
                <a:tableStyleId>{68D230F3-CF80-4859-8CE7-A43EE81993B5}</a:tableStyleId>
              </a:tblPr>
              <a:tblGrid>
                <a:gridCol w="5380400">
                  <a:extLst>
                    <a:ext uri="{9D8B030D-6E8A-4147-A177-3AD203B41FA5}">
                      <a16:colId xmlns:a16="http://schemas.microsoft.com/office/drawing/2014/main" val="1879927322"/>
                    </a:ext>
                  </a:extLst>
                </a:gridCol>
                <a:gridCol w="5380400">
                  <a:extLst>
                    <a:ext uri="{9D8B030D-6E8A-4147-A177-3AD203B41FA5}">
                      <a16:colId xmlns:a16="http://schemas.microsoft.com/office/drawing/2014/main" val="2644929925"/>
                    </a:ext>
                  </a:extLst>
                </a:gridCol>
              </a:tblGrid>
              <a:tr h="313686">
                <a:tc>
                  <a:txBody>
                    <a:bodyPr/>
                    <a:lstStyle/>
                    <a:p>
                      <a:r>
                        <a:rPr lang="en-US" sz="1800" b="1" i="0" dirty="0">
                          <a:latin typeface="Arial" panose="020B0604020202020204" pitchFamily="34" charset="0"/>
                          <a:cs typeface="Arial" panose="020B0604020202020204" pitchFamily="34" charset="0"/>
                        </a:rPr>
                        <a:t>Name</a:t>
                      </a:r>
                    </a:p>
                  </a:txBody>
                  <a:tcPr anchor="ctr"/>
                </a:tc>
                <a:tc>
                  <a:txBody>
                    <a:bodyPr/>
                    <a:lstStyle/>
                    <a:p>
                      <a:r>
                        <a:rPr lang="en-US" sz="1800" b="1" i="0" dirty="0">
                          <a:latin typeface="Arial" panose="020B0604020202020204" pitchFamily="34" charset="0"/>
                          <a:cs typeface="Arial" panose="020B0604020202020204" pitchFamily="34" charset="0"/>
                        </a:rPr>
                        <a:t>Sport</a:t>
                      </a:r>
                    </a:p>
                  </a:txBody>
                  <a:tcPr anchor="ctr"/>
                </a:tc>
                <a:extLst>
                  <a:ext uri="{0D108BD9-81ED-4DB2-BD59-A6C34878D82A}">
                    <a16:rowId xmlns:a16="http://schemas.microsoft.com/office/drawing/2014/main" val="986488483"/>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2062636328"/>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3085436041"/>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1595375893"/>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3790143955"/>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4086328315"/>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1797528784"/>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779831018"/>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4208581478"/>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424380390"/>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2758796175"/>
                  </a:ext>
                </a:extLst>
              </a:tr>
              <a:tr h="364638">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1436538967"/>
                  </a:ext>
                </a:extLst>
              </a:tr>
            </a:tbl>
          </a:graphicData>
        </a:graphic>
      </p:graphicFrame>
      <p:sp>
        <p:nvSpPr>
          <p:cNvPr id="4" name="Slide Number Placeholder 3">
            <a:extLst>
              <a:ext uri="{FF2B5EF4-FFF2-40B4-BE49-F238E27FC236}">
                <a16:creationId xmlns:a16="http://schemas.microsoft.com/office/drawing/2014/main" id="{DDA2D7ED-0148-4097-9258-6B5C2C83E79A}"/>
              </a:ext>
            </a:extLst>
          </p:cNvPr>
          <p:cNvSpPr>
            <a:spLocks noGrp="1"/>
          </p:cNvSpPr>
          <p:nvPr>
            <p:ph type="sldNum" sz="quarter" idx="4"/>
          </p:nvPr>
        </p:nvSpPr>
        <p:spPr/>
        <p:txBody>
          <a:bodyPr/>
          <a:lstStyle/>
          <a:p>
            <a:fld id="{3884788F-3909-4E53-9C01-7D724614CA0D}" type="slidenum">
              <a:rPr lang="en-US" altLang="en-US" smtClean="0"/>
              <a:pPr/>
              <a:t>8</a:t>
            </a:fld>
            <a:endParaRPr lang="en-US" altLang="en-US" dirty="0"/>
          </a:p>
        </p:txBody>
      </p:sp>
    </p:spTree>
    <p:extLst>
      <p:ext uri="{BB962C8B-B14F-4D97-AF65-F5344CB8AC3E}">
        <p14:creationId xmlns:p14="http://schemas.microsoft.com/office/powerpoint/2010/main" val="152254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532800"/>
            <a:ext cx="10506456" cy="397673"/>
          </a:xfrm>
          <a:prstGeom prst="rect">
            <a:avLst/>
          </a:prstGeom>
          <a:noFill/>
        </p:spPr>
        <p:txBody>
          <a:bodyPr wrap="square">
            <a:spAutoFit/>
          </a:bodyPr>
          <a:lstStyle/>
          <a:p>
            <a:pPr>
              <a:lnSpc>
                <a:spcPct val="107000"/>
              </a:lnSpc>
              <a:spcBef>
                <a:spcPts val="200"/>
              </a:spcBef>
              <a:spcAft>
                <a:spcPts val="0"/>
              </a:spcAft>
            </a:pPr>
            <a:r>
              <a:rPr lang="en-US" sz="2000" dirty="0">
                <a:solidFill>
                  <a:srgbClr val="C00000"/>
                </a:solidFill>
                <a:latin typeface="Arial" panose="020B0604020202020204" pitchFamily="34" charset="0"/>
                <a:cs typeface="Arial" panose="020B0604020202020204" pitchFamily="34" charset="0"/>
              </a:rPr>
              <a:t>Program mentees</a:t>
            </a:r>
          </a:p>
        </p:txBody>
      </p:sp>
      <p:graphicFrame>
        <p:nvGraphicFramePr>
          <p:cNvPr id="2" name="Table 4">
            <a:extLst>
              <a:ext uri="{FF2B5EF4-FFF2-40B4-BE49-F238E27FC236}">
                <a16:creationId xmlns:a16="http://schemas.microsoft.com/office/drawing/2014/main" id="{F0384D30-93CD-472C-9C52-61A955EBCE4A}"/>
              </a:ext>
            </a:extLst>
          </p:cNvPr>
          <p:cNvGraphicFramePr>
            <a:graphicFrameLocks noGrp="1"/>
          </p:cNvGraphicFramePr>
          <p:nvPr>
            <p:extLst>
              <p:ext uri="{D42A27DB-BD31-4B8C-83A1-F6EECF244321}">
                <p14:modId xmlns:p14="http://schemas.microsoft.com/office/powerpoint/2010/main" val="141697402"/>
              </p:ext>
            </p:extLst>
          </p:nvPr>
        </p:nvGraphicFramePr>
        <p:xfrm>
          <a:off x="503968" y="1252801"/>
          <a:ext cx="5285232" cy="4459074"/>
        </p:xfrm>
        <a:graphic>
          <a:graphicData uri="http://schemas.openxmlformats.org/drawingml/2006/table">
            <a:tbl>
              <a:tblPr firstRow="1" bandRow="1">
                <a:tableStyleId>{68D230F3-CF80-4859-8CE7-A43EE81993B5}</a:tableStyleId>
              </a:tblPr>
              <a:tblGrid>
                <a:gridCol w="2597674">
                  <a:extLst>
                    <a:ext uri="{9D8B030D-6E8A-4147-A177-3AD203B41FA5}">
                      <a16:colId xmlns:a16="http://schemas.microsoft.com/office/drawing/2014/main" val="1879927322"/>
                    </a:ext>
                  </a:extLst>
                </a:gridCol>
                <a:gridCol w="2687558">
                  <a:extLst>
                    <a:ext uri="{9D8B030D-6E8A-4147-A177-3AD203B41FA5}">
                      <a16:colId xmlns:a16="http://schemas.microsoft.com/office/drawing/2014/main" val="2644929925"/>
                    </a:ext>
                  </a:extLst>
                </a:gridCol>
              </a:tblGrid>
              <a:tr h="380954">
                <a:tc>
                  <a:txBody>
                    <a:bodyPr/>
                    <a:lstStyle/>
                    <a:p>
                      <a:r>
                        <a:rPr lang="en-US" sz="1800" b="1" i="0" dirty="0">
                          <a:latin typeface="Arial" panose="020B0604020202020204" pitchFamily="34" charset="0"/>
                        </a:rPr>
                        <a:t>Name</a:t>
                      </a:r>
                    </a:p>
                  </a:txBody>
                  <a:tcPr/>
                </a:tc>
                <a:tc>
                  <a:txBody>
                    <a:bodyPr/>
                    <a:lstStyle/>
                    <a:p>
                      <a:r>
                        <a:rPr lang="en-US" sz="1800" b="1" i="0" dirty="0">
                          <a:latin typeface="Arial" panose="020B0604020202020204" pitchFamily="34" charset="0"/>
                        </a:rPr>
                        <a:t>Sport</a:t>
                      </a:r>
                    </a:p>
                  </a:txBody>
                  <a:tcPr/>
                </a:tc>
                <a:extLst>
                  <a:ext uri="{0D108BD9-81ED-4DB2-BD59-A6C34878D82A}">
                    <a16:rowId xmlns:a16="http://schemas.microsoft.com/office/drawing/2014/main" val="986488483"/>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2062636328"/>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3085436041"/>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595375893"/>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3790143955"/>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086328315"/>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797528784"/>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779831018"/>
                  </a:ext>
                </a:extLst>
              </a:tr>
              <a:tr h="373200">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208581478"/>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24380390"/>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2758796175"/>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436538967"/>
                  </a:ext>
                </a:extLst>
              </a:tr>
            </a:tbl>
          </a:graphicData>
        </a:graphic>
      </p:graphicFrame>
      <p:graphicFrame>
        <p:nvGraphicFramePr>
          <p:cNvPr id="4" name="Table 4">
            <a:extLst>
              <a:ext uri="{FF2B5EF4-FFF2-40B4-BE49-F238E27FC236}">
                <a16:creationId xmlns:a16="http://schemas.microsoft.com/office/drawing/2014/main" id="{5C35FDA6-A611-4E6C-B684-041220AABE55}"/>
              </a:ext>
            </a:extLst>
          </p:cNvPr>
          <p:cNvGraphicFramePr>
            <a:graphicFrameLocks noGrp="1"/>
          </p:cNvGraphicFramePr>
          <p:nvPr>
            <p:extLst>
              <p:ext uri="{D42A27DB-BD31-4B8C-83A1-F6EECF244321}">
                <p14:modId xmlns:p14="http://schemas.microsoft.com/office/powerpoint/2010/main" val="1456794841"/>
              </p:ext>
            </p:extLst>
          </p:nvPr>
        </p:nvGraphicFramePr>
        <p:xfrm>
          <a:off x="6325648" y="1252801"/>
          <a:ext cx="5285232" cy="4459071"/>
        </p:xfrm>
        <a:graphic>
          <a:graphicData uri="http://schemas.openxmlformats.org/drawingml/2006/table">
            <a:tbl>
              <a:tblPr firstRow="1" bandRow="1">
                <a:tableStyleId>{68D230F3-CF80-4859-8CE7-A43EE81993B5}</a:tableStyleId>
              </a:tblPr>
              <a:tblGrid>
                <a:gridCol w="2746248">
                  <a:extLst>
                    <a:ext uri="{9D8B030D-6E8A-4147-A177-3AD203B41FA5}">
                      <a16:colId xmlns:a16="http://schemas.microsoft.com/office/drawing/2014/main" val="1879927322"/>
                    </a:ext>
                  </a:extLst>
                </a:gridCol>
                <a:gridCol w="2538984">
                  <a:extLst>
                    <a:ext uri="{9D8B030D-6E8A-4147-A177-3AD203B41FA5}">
                      <a16:colId xmlns:a16="http://schemas.microsoft.com/office/drawing/2014/main" val="2644929925"/>
                    </a:ext>
                  </a:extLst>
                </a:gridCol>
              </a:tblGrid>
              <a:tr h="380234">
                <a:tc>
                  <a:txBody>
                    <a:bodyPr/>
                    <a:lstStyle/>
                    <a:p>
                      <a:pPr marL="0" algn="l" defTabSz="914400" rtl="0" eaLnBrk="1" latinLnBrk="0" hangingPunct="1"/>
                      <a:r>
                        <a:rPr lang="en-US" sz="1800" b="1" i="0" kern="1200" dirty="0">
                          <a:solidFill>
                            <a:schemeClr val="tx1"/>
                          </a:solidFill>
                          <a:latin typeface="Arial" panose="020B0604020202020204" pitchFamily="34" charset="0"/>
                          <a:ea typeface="+mn-ea"/>
                          <a:cs typeface="+mn-cs"/>
                        </a:rPr>
                        <a:t>Name</a:t>
                      </a:r>
                    </a:p>
                  </a:txBody>
                  <a:tcPr/>
                </a:tc>
                <a:tc>
                  <a:txBody>
                    <a:bodyPr/>
                    <a:lstStyle/>
                    <a:p>
                      <a:pPr marL="0" algn="l" defTabSz="914400" rtl="0" eaLnBrk="1" latinLnBrk="0" hangingPunct="1"/>
                      <a:r>
                        <a:rPr lang="en-US" sz="1800" b="1" i="0" kern="1200" dirty="0">
                          <a:solidFill>
                            <a:schemeClr val="tx1"/>
                          </a:solidFill>
                          <a:latin typeface="Arial" panose="020B0604020202020204" pitchFamily="34" charset="0"/>
                          <a:ea typeface="+mn-ea"/>
                          <a:cs typeface="+mn-cs"/>
                        </a:rPr>
                        <a:t>Sport</a:t>
                      </a:r>
                    </a:p>
                  </a:txBody>
                  <a:tcPr/>
                </a:tc>
                <a:extLst>
                  <a:ext uri="{0D108BD9-81ED-4DB2-BD59-A6C34878D82A}">
                    <a16:rowId xmlns:a16="http://schemas.microsoft.com/office/drawing/2014/main" val="986488483"/>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2062636328"/>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3085436041"/>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595375893"/>
                  </a:ext>
                </a:extLst>
              </a:tr>
              <a:tr h="358090">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3790143955"/>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086328315"/>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797528784"/>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779831018"/>
                  </a:ext>
                </a:extLst>
              </a:tr>
              <a:tr h="374520">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208581478"/>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24380390"/>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2758796175"/>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753712109"/>
                  </a:ext>
                </a:extLst>
              </a:tr>
            </a:tbl>
          </a:graphicData>
        </a:graphic>
      </p:graphicFrame>
      <p:sp>
        <p:nvSpPr>
          <p:cNvPr id="5" name="Slide Number Placeholder 4">
            <a:extLst>
              <a:ext uri="{FF2B5EF4-FFF2-40B4-BE49-F238E27FC236}">
                <a16:creationId xmlns:a16="http://schemas.microsoft.com/office/drawing/2014/main" id="{0E4251B4-80A6-46AB-A53B-52B66912047A}"/>
              </a:ext>
            </a:extLst>
          </p:cNvPr>
          <p:cNvSpPr>
            <a:spLocks noGrp="1"/>
          </p:cNvSpPr>
          <p:nvPr>
            <p:ph type="sldNum" sz="quarter" idx="4"/>
          </p:nvPr>
        </p:nvSpPr>
        <p:spPr/>
        <p:txBody>
          <a:bodyPr/>
          <a:lstStyle/>
          <a:p>
            <a:fld id="{3884788F-3909-4E53-9C01-7D724614CA0D}" type="slidenum">
              <a:rPr lang="en-US" altLang="en-US" smtClean="0"/>
              <a:pPr/>
              <a:t>9</a:t>
            </a:fld>
            <a:endParaRPr lang="en-US" altLang="en-US" dirty="0"/>
          </a:p>
        </p:txBody>
      </p:sp>
    </p:spTree>
    <p:extLst>
      <p:ext uri="{BB962C8B-B14F-4D97-AF65-F5344CB8AC3E}">
        <p14:creationId xmlns:p14="http://schemas.microsoft.com/office/powerpoint/2010/main" val="4109574273"/>
      </p:ext>
    </p:extLst>
  </p:cSld>
  <p:clrMapOvr>
    <a:masterClrMapping/>
  </p:clrMapOvr>
</p:sld>
</file>

<file path=ppt/theme/theme1.xml><?xml version="1.0" encoding="utf-8"?>
<a:theme xmlns:a="http://schemas.openxmlformats.org/drawingml/2006/main" name="Office Theme">
  <a:themeElements>
    <a:clrScheme name="CAC CUSTOM THEME">
      <a:dk1>
        <a:srgbClr val="000000"/>
      </a:dk1>
      <a:lt1>
        <a:srgbClr val="FFFFFF"/>
      </a:lt1>
      <a:dk2>
        <a:srgbClr val="5F5F5F"/>
      </a:dk2>
      <a:lt2>
        <a:srgbClr val="E7E6E6"/>
      </a:lt2>
      <a:accent1>
        <a:srgbClr val="D20A11"/>
      </a:accent1>
      <a:accent2>
        <a:srgbClr val="E8903C"/>
      </a:accent2>
      <a:accent3>
        <a:srgbClr val="C0D241"/>
      </a:accent3>
      <a:accent4>
        <a:srgbClr val="FFCE44"/>
      </a:accent4>
      <a:accent5>
        <a:srgbClr val="4DADE2"/>
      </a:accent5>
      <a:accent6>
        <a:srgbClr val="000000"/>
      </a:accent6>
      <a:hlink>
        <a:srgbClr val="D20A11"/>
      </a:hlink>
      <a:folHlink>
        <a:srgbClr val="7F0A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06e0548-1bc0-4e1f-80d7-296fcec33dce">3353JW2MJCVX-1490241971-3172</_dlc_DocId>
    <_dlc_DocIdUrl xmlns="c06e0548-1bc0-4e1f-80d7-296fcec33dce">
      <Url>https://coachca.sharepoint.com/teams/cacteam_ProcurementPartnerManagement/_layouts/15/DocIdRedir.aspx?ID=3353JW2MJCVX-1490241971-3172</Url>
      <Description>3353JW2MJCVX-1490241971-3172</Description>
    </_dlc_DocIdUrl>
    <f0ded25f707247ca938ec5b4a768f28e xmlns="e10030fa-87a4-4309-b645-ea65c34eb667">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bcdd97c1-4fcf-4589-bd0b-679f9b41b6d2</TermId>
        </TermInfo>
      </Terms>
    </f0ded25f707247ca938ec5b4a768f28e>
    <TaxCatchAll xmlns="e10030fa-87a4-4309-b645-ea65c34eb667">
      <Value>1</Value>
    </TaxCatchAll>
    <k6e3aaddb5c646b4b1bb004264c5f94e xmlns="e10030fa-87a4-4309-b645-ea65c34eb667">
      <Terms xmlns="http://schemas.microsoft.com/office/infopath/2007/PartnerControls"/>
    </k6e3aaddb5c646b4b1bb004264c5f94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183ea7a3-a5f8-458d-968b-0749e61eb84d" ContentTypeId="0x0101008B403640B96B1F429E51BD9DF0B8AA3A" PreviousValue="false"/>
</file>

<file path=customXml/item6.xml><?xml version="1.0" encoding="utf-8"?>
<ct:contentTypeSchema xmlns:ct="http://schemas.microsoft.com/office/2006/metadata/contentType" xmlns:ma="http://schemas.microsoft.com/office/2006/metadata/properties/metaAttributes" ct:_="" ma:_="" ma:contentTypeName="CAC Document" ma:contentTypeID="0x0101008B403640B96B1F429E51BD9DF0B8AA3A0030E11A1C22487A46925666F73224FF5D" ma:contentTypeVersion="4" ma:contentTypeDescription="All CAC Documents will be based on this Content Type" ma:contentTypeScope="" ma:versionID="d1cd43240a809973fffe31a16130ef3c">
  <xsd:schema xmlns:xsd="http://www.w3.org/2001/XMLSchema" xmlns:xs="http://www.w3.org/2001/XMLSchema" xmlns:p="http://schemas.microsoft.com/office/2006/metadata/properties" xmlns:ns2="e10030fa-87a4-4309-b645-ea65c34eb667" xmlns:ns3="c06e0548-1bc0-4e1f-80d7-296fcec33dce" targetNamespace="http://schemas.microsoft.com/office/2006/metadata/properties" ma:root="true" ma:fieldsID="3b8d2dec83378df49a77fbec3f87ad9f" ns2:_="" ns3:_="">
    <xsd:import namespace="e10030fa-87a4-4309-b645-ea65c34eb667"/>
    <xsd:import namespace="c06e0548-1bc0-4e1f-80d7-296fcec33dce"/>
    <xsd:element name="properties">
      <xsd:complexType>
        <xsd:sequence>
          <xsd:element name="documentManagement">
            <xsd:complexType>
              <xsd:all>
                <xsd:element ref="ns2:k6e3aaddb5c646b4b1bb004264c5f94e" minOccurs="0"/>
                <xsd:element ref="ns2:TaxCatchAll" minOccurs="0"/>
                <xsd:element ref="ns2:TaxCatchAllLabel" minOccurs="0"/>
                <xsd:element ref="ns2:f0ded25f707247ca938ec5b4a768f28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030fa-87a4-4309-b645-ea65c34eb667" elementFormDefault="qualified">
    <xsd:import namespace="http://schemas.microsoft.com/office/2006/documentManagement/types"/>
    <xsd:import namespace="http://schemas.microsoft.com/office/infopath/2007/PartnerControls"/>
    <xsd:element name="k6e3aaddb5c646b4b1bb004264c5f94e" ma:index="8" nillable="true" ma:taxonomy="true" ma:internalName="k6e3aaddb5c646b4b1bb004264c5f94e" ma:taxonomyFieldName="Area" ma:displayName="Area" ma:default="" ma:fieldId="{46e3aadd-b5c6-46b4-b1bb-004264c5f94e}" ma:sspId="183ea7a3-a5f8-458d-968b-0749e61eb84d" ma:termSetId="0a35745c-bf23-43ad-ba1a-d0d32cdacd5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fafb692-fc2d-4792-bc03-bd86391101c1}" ma:internalName="TaxCatchAll" ma:showField="CatchAllData" ma:web="c06e0548-1bc0-4e1f-80d7-296fcec33dc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fafb692-fc2d-4792-bc03-bd86391101c1}" ma:internalName="TaxCatchAllLabel" ma:readOnly="true" ma:showField="CatchAllDataLabel" ma:web="c06e0548-1bc0-4e1f-80d7-296fcec33dce">
      <xsd:complexType>
        <xsd:complexContent>
          <xsd:extension base="dms:MultiChoiceLookup">
            <xsd:sequence>
              <xsd:element name="Value" type="dms:Lookup" maxOccurs="unbounded" minOccurs="0" nillable="true"/>
            </xsd:sequence>
          </xsd:extension>
        </xsd:complexContent>
      </xsd:complexType>
    </xsd:element>
    <xsd:element name="f0ded25f707247ca938ec5b4a768f28e" ma:index="12" nillable="true" ma:taxonomy="true" ma:internalName="f0ded25f707247ca938ec5b4a768f28e" ma:taxonomyFieldName="Document_x0020_Language" ma:displayName="Document Language" ma:default="1;#English|bcdd97c1-4fcf-4589-bd0b-679f9b41b6d2" ma:fieldId="{f0ded25f-7072-47ca-938e-c5b4a768f28e}" ma:sspId="183ea7a3-a5f8-458d-968b-0749e61eb84d" ma:termSetId="54b7e7e4-2a2b-4e4d-980c-987fc13b39c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6e0548-1bc0-4e1f-80d7-296fcec33dce"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0AC2BC-E52E-4F4C-8BA5-72CD71D6E380}">
  <ds:schemaRefs>
    <ds:schemaRef ds:uri="http://schemas.microsoft.com/office/2006/metadata/longProperties"/>
  </ds:schemaRefs>
</ds:datastoreItem>
</file>

<file path=customXml/itemProps2.xml><?xml version="1.0" encoding="utf-8"?>
<ds:datastoreItem xmlns:ds="http://schemas.openxmlformats.org/officeDocument/2006/customXml" ds:itemID="{08107557-D505-4C5D-8D8B-1612EAAA458E}">
  <ds:schemaRefs>
    <ds:schemaRef ds:uri="http://schemas.microsoft.com/sharepoint/events"/>
  </ds:schemaRefs>
</ds:datastoreItem>
</file>

<file path=customXml/itemProps3.xml><?xml version="1.0" encoding="utf-8"?>
<ds:datastoreItem xmlns:ds="http://schemas.openxmlformats.org/officeDocument/2006/customXml" ds:itemID="{CBCE491B-0492-4EC5-8919-B4CDF4D0F1BD}">
  <ds:schemaRefs>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f7eb658d-1294-4c9d-ae12-c953e27df0d8"/>
    <ds:schemaRef ds:uri="7491a53a-02ca-47fa-95de-0611175bff7b"/>
    <ds:schemaRef ds:uri="http://schemas.microsoft.com/sharepoint/v3"/>
    <ds:schemaRef ds:uri="c06e0548-1bc0-4e1f-80d7-296fcec33dce"/>
    <ds:schemaRef ds:uri="e10030fa-87a4-4309-b645-ea65c34eb667"/>
  </ds:schemaRefs>
</ds:datastoreItem>
</file>

<file path=customXml/itemProps4.xml><?xml version="1.0" encoding="utf-8"?>
<ds:datastoreItem xmlns:ds="http://schemas.openxmlformats.org/officeDocument/2006/customXml" ds:itemID="{6C55C469-768B-48D2-8428-21C2BC988C02}">
  <ds:schemaRefs>
    <ds:schemaRef ds:uri="http://schemas.microsoft.com/sharepoint/v3/contenttype/forms"/>
  </ds:schemaRefs>
</ds:datastoreItem>
</file>

<file path=customXml/itemProps5.xml><?xml version="1.0" encoding="utf-8"?>
<ds:datastoreItem xmlns:ds="http://schemas.openxmlformats.org/officeDocument/2006/customXml" ds:itemID="{ABECE14B-A96F-4D45-BBE5-EB947723D6D5}">
  <ds:schemaRefs>
    <ds:schemaRef ds:uri="Microsoft.SharePoint.Taxonomy.ContentTypeSync"/>
  </ds:schemaRefs>
</ds:datastoreItem>
</file>

<file path=customXml/itemProps6.xml><?xml version="1.0" encoding="utf-8"?>
<ds:datastoreItem xmlns:ds="http://schemas.openxmlformats.org/officeDocument/2006/customXml" ds:itemID="{B52C77DC-3B07-4F47-8AF2-6F79C6A3E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030fa-87a4-4309-b645-ea65c34eb667"/>
    <ds:schemaRef ds:uri="c06e0548-1bc0-4e1f-80d7-296fcec33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30789</TotalTime>
  <Words>2577</Words>
  <Application>Microsoft Office PowerPoint</Application>
  <PresentationFormat>Widescreen</PresentationFormat>
  <Paragraphs>491</Paragraphs>
  <Slides>63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Courier New</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Arntfield</dc:creator>
  <cp:lastModifiedBy>Andrea Johnson</cp:lastModifiedBy>
  <cp:revision>47</cp:revision>
  <cp:lastPrinted>2021-08-28T17:00:04Z</cp:lastPrinted>
  <dcterms:created xsi:type="dcterms:W3CDTF">2018-06-01T14:43:19Z</dcterms:created>
  <dcterms:modified xsi:type="dcterms:W3CDTF">2026-04-23T13:04:47Z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Q42ZW277DJTX-2102554853-99938</vt:lpwstr>
  </property>
  <property fmtid="{D5CDD505-2E9C-101B-9397-08002B2CF9AE}" pid="3" name="_dlc_DocIdUrl">
    <vt:lpwstr>https://coachca.sharepoint.com/_layouts/15/DocIdRedir.aspx?ID=Q42ZW277DJTX-2102554853-99938, Q42ZW277DJTX-2102554853-99938</vt:lpwstr>
  </property>
  <property fmtid="{D5CDD505-2E9C-101B-9397-08002B2CF9AE}" pid="4" name="ContentTypeId">
    <vt:lpwstr>0x0101008B403640B96B1F429E51BD9DF0B8AA3A0030E11A1C22487A46925666F73224FF5D</vt:lpwstr>
  </property>
  <property fmtid="{D5CDD505-2E9C-101B-9397-08002B2CF9AE}" pid="5" name="_dlc_DocIdItemGuid">
    <vt:lpwstr>57351406-04ed-4548-9330-1dfcabe6c0d1</vt:lpwstr>
  </property>
  <property fmtid="{D5CDD505-2E9C-101B-9397-08002B2CF9AE}" pid="6" name="lcf76f155ced4ddcb4097134ff3c332f">
    <vt:lpwstr/>
  </property>
  <property fmtid="{D5CDD505-2E9C-101B-9397-08002B2CF9AE}" pid="7" name="MediaServiceImageTags">
    <vt:lpwstr/>
  </property>
  <property fmtid="{D5CDD505-2E9C-101B-9397-08002B2CF9AE}" pid="8" name="Document Language">
    <vt:lpwstr>1;#English|bcdd97c1-4fcf-4589-bd0b-679f9b41b6d2</vt:lpwstr>
  </property>
  <property fmtid="{D5CDD505-2E9C-101B-9397-08002B2CF9AE}" pid="9" name="Document_x0020_Language">
    <vt:lpwstr>1;#English|bcdd97c1-4fcf-4589-bd0b-679f9b41b6d2</vt:lpwstr>
  </property>
  <property fmtid="{D5CDD505-2E9C-101B-9397-08002B2CF9AE}" pid="10" name="Area">
    <vt:lpwstr/>
  </property>
</Properties>
</file>